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43"/>
  </p:notesMasterIdLst>
  <p:sldIdLst>
    <p:sldId id="483" r:id="rId3"/>
    <p:sldId id="387" r:id="rId4"/>
    <p:sldId id="472" r:id="rId5"/>
    <p:sldId id="484" r:id="rId6"/>
    <p:sldId id="491" r:id="rId7"/>
    <p:sldId id="475" r:id="rId8"/>
    <p:sldId id="485" r:id="rId9"/>
    <p:sldId id="476" r:id="rId10"/>
    <p:sldId id="471" r:id="rId11"/>
    <p:sldId id="498" r:id="rId12"/>
    <p:sldId id="507" r:id="rId13"/>
    <p:sldId id="500" r:id="rId14"/>
    <p:sldId id="508" r:id="rId15"/>
    <p:sldId id="502" r:id="rId16"/>
    <p:sldId id="473" r:id="rId17"/>
    <p:sldId id="505" r:id="rId18"/>
    <p:sldId id="506" r:id="rId19"/>
    <p:sldId id="486" r:id="rId20"/>
    <p:sldId id="474" r:id="rId21"/>
    <p:sldId id="509" r:id="rId22"/>
    <p:sldId id="478" r:id="rId23"/>
    <p:sldId id="557" r:id="rId24"/>
    <p:sldId id="492" r:id="rId25"/>
    <p:sldId id="479" r:id="rId26"/>
    <p:sldId id="558" r:id="rId27"/>
    <p:sldId id="559" r:id="rId28"/>
    <p:sldId id="560" r:id="rId29"/>
    <p:sldId id="561" r:id="rId30"/>
    <p:sldId id="562" r:id="rId31"/>
    <p:sldId id="489" r:id="rId32"/>
    <p:sldId id="480" r:id="rId33"/>
    <p:sldId id="511" r:id="rId34"/>
    <p:sldId id="512" r:id="rId35"/>
    <p:sldId id="481" r:id="rId36"/>
    <p:sldId id="495" r:id="rId37"/>
    <p:sldId id="496" r:id="rId38"/>
    <p:sldId id="510" r:id="rId39"/>
    <p:sldId id="488" r:id="rId40"/>
    <p:sldId id="487" r:id="rId41"/>
    <p:sldId id="273" r:id="rId42"/>
  </p:sldIdLst>
  <p:sldSz cx="12192000" cy="6858000"/>
  <p:notesSz cx="6858000" cy="9144000"/>
  <p:embeddedFontLst>
    <p:embeddedFont>
      <p:font typeface="Calibri" panose="020F0502020204030204" pitchFamily="34" charset="0"/>
      <p:regular r:id="rId44"/>
      <p:bold r:id="rId45"/>
      <p:italic r:id="rId46"/>
      <p:boldItalic r:id="rId47"/>
    </p:embeddedFont>
    <p:embeddedFont>
      <p:font typeface="Calibri Light" panose="020F0302020204030204" pitchFamily="34" charset="0"/>
      <p:regular r:id="rId48"/>
      <p:italic r:id="rId49"/>
    </p:embeddedFont>
    <p:embeddedFont>
      <p:font typeface="Roboto Slab" panose="020B0604020202020204" charset="0"/>
      <p:regular r:id="rId50"/>
      <p:bold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2476"/>
    <a:srgbClr val="595959"/>
    <a:srgbClr val="F5F5F5"/>
    <a:srgbClr val="000000"/>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318"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8" Type="http://schemas.openxmlformats.org/officeDocument/2006/relationships/slide" Target="slides/slide6.xml"/><Relationship Id="rId51" Type="http://schemas.openxmlformats.org/officeDocument/2006/relationships/font" Target="fonts/font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23-09-2022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9/23/2022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9/23/2022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9/23/2022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9/23/2022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9/23/2022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9/23/2022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9/23/2022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9/23/2022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9/23/2022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9/23/2022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9/23/2022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9/23/2022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9/23/2022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github.com/Embedded-org/ACCOMPLISHMENTS/blob/master/RACE_CAPSTONE_PROJECT2/Capstone2_implementation.docx" TargetMode="External"/><Relationship Id="rId2" Type="http://schemas.openxmlformats.org/officeDocument/2006/relationships/hyperlink" Target="https://github.com/Embedded-org/ACCOMPLISHMENTS/tree/master/RACE_CAPSTONE_PROJECT2"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www.enago.com/academy/how-paper-posters-evolved-into-interactive-digital-presentations/" TargetMode="Externa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129722" cy="945600"/>
          </a:xfrm>
        </p:spPr>
        <p:txBody>
          <a:bodyPr anchor="t">
            <a:noAutofit/>
          </a:bodyPr>
          <a:lstStyle/>
          <a:p>
            <a:pPr>
              <a:lnSpc>
                <a:spcPct val="100000"/>
              </a:lnSpc>
            </a:pPr>
            <a:r>
              <a:rPr lang="en-US" sz="2800" b="1" dirty="0">
                <a:cs typeface="Arial" panose="020B0604020202020204" pitchFamily="34" charset="0"/>
              </a:rPr>
              <a:t>Directional Analytics for Day Trading in Stock Market</a:t>
            </a:r>
            <a:r>
              <a:rPr lang="en-US" sz="2800" b="1" dirty="0">
                <a:solidFill>
                  <a:schemeClr val="accent2"/>
                </a:solidFill>
                <a:latin typeface="Calibri" panose="020F0502020204030204" pitchFamily="34" charset="0"/>
                <a:cs typeface="Calibri" panose="020F0502020204030204" pitchFamily="34" charset="0"/>
              </a:rPr>
              <a:t> </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10/10/2022</a:t>
            </a: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II</a:t>
            </a: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sp>
        <p:nvSpPr>
          <p:cNvPr id="13" name="TextBox 12">
            <a:extLst>
              <a:ext uri="{FF2B5EF4-FFF2-40B4-BE49-F238E27FC236}">
                <a16:creationId xmlns:a16="http://schemas.microsoft.com/office/drawing/2014/main" id="{B398DF22-EBFE-4F3D-80B2-F2920D476339}"/>
              </a:ext>
            </a:extLst>
          </p:cNvPr>
          <p:cNvSpPr txBox="1"/>
          <p:nvPr/>
        </p:nvSpPr>
        <p:spPr>
          <a:xfrm>
            <a:off x="3130965" y="1068413"/>
            <a:ext cx="4038462"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HDFC Stock Fundamental Analysis</a:t>
            </a:r>
          </a:p>
        </p:txBody>
      </p:sp>
      <p:graphicFrame>
        <p:nvGraphicFramePr>
          <p:cNvPr id="3" name="Table 2">
            <a:extLst>
              <a:ext uri="{FF2B5EF4-FFF2-40B4-BE49-F238E27FC236}">
                <a16:creationId xmlns:a16="http://schemas.microsoft.com/office/drawing/2014/main" id="{28FBBBAA-954A-4D9D-B386-88776752F171}"/>
              </a:ext>
            </a:extLst>
          </p:cNvPr>
          <p:cNvGraphicFramePr>
            <a:graphicFrameLocks noGrp="1"/>
          </p:cNvGraphicFramePr>
          <p:nvPr>
            <p:extLst>
              <p:ext uri="{D42A27DB-BD31-4B8C-83A1-F6EECF244321}">
                <p14:modId xmlns:p14="http://schemas.microsoft.com/office/powerpoint/2010/main" val="3849728863"/>
              </p:ext>
            </p:extLst>
          </p:nvPr>
        </p:nvGraphicFramePr>
        <p:xfrm>
          <a:off x="781879" y="1550504"/>
          <a:ext cx="10827024" cy="4626462"/>
        </p:xfrm>
        <a:graphic>
          <a:graphicData uri="http://schemas.openxmlformats.org/drawingml/2006/table">
            <a:tbl>
              <a:tblPr firstRow="1" firstCol="1" bandRow="1"/>
              <a:tblGrid>
                <a:gridCol w="1846926">
                  <a:extLst>
                    <a:ext uri="{9D8B030D-6E8A-4147-A177-3AD203B41FA5}">
                      <a16:colId xmlns:a16="http://schemas.microsoft.com/office/drawing/2014/main" val="3359240035"/>
                    </a:ext>
                  </a:extLst>
                </a:gridCol>
                <a:gridCol w="1757902">
                  <a:extLst>
                    <a:ext uri="{9D8B030D-6E8A-4147-A177-3AD203B41FA5}">
                      <a16:colId xmlns:a16="http://schemas.microsoft.com/office/drawing/2014/main" val="570607783"/>
                    </a:ext>
                  </a:extLst>
                </a:gridCol>
                <a:gridCol w="1805549">
                  <a:extLst>
                    <a:ext uri="{9D8B030D-6E8A-4147-A177-3AD203B41FA5}">
                      <a16:colId xmlns:a16="http://schemas.microsoft.com/office/drawing/2014/main" val="877690339"/>
                    </a:ext>
                  </a:extLst>
                </a:gridCol>
                <a:gridCol w="1805549">
                  <a:extLst>
                    <a:ext uri="{9D8B030D-6E8A-4147-A177-3AD203B41FA5}">
                      <a16:colId xmlns:a16="http://schemas.microsoft.com/office/drawing/2014/main" val="3976981633"/>
                    </a:ext>
                  </a:extLst>
                </a:gridCol>
                <a:gridCol w="1805549">
                  <a:extLst>
                    <a:ext uri="{9D8B030D-6E8A-4147-A177-3AD203B41FA5}">
                      <a16:colId xmlns:a16="http://schemas.microsoft.com/office/drawing/2014/main" val="3760377568"/>
                    </a:ext>
                  </a:extLst>
                </a:gridCol>
                <a:gridCol w="1805549">
                  <a:extLst>
                    <a:ext uri="{9D8B030D-6E8A-4147-A177-3AD203B41FA5}">
                      <a16:colId xmlns:a16="http://schemas.microsoft.com/office/drawing/2014/main" val="743144353"/>
                    </a:ext>
                  </a:extLst>
                </a:gridCol>
              </a:tblGrid>
              <a:tr h="478764">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SEP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DEC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080082355"/>
                  </a:ext>
                </a:extLst>
              </a:tr>
              <a:tr h="225876">
                <a:tc gridSpan="6">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Quarterly Result</a:t>
                      </a:r>
                      <a:r>
                        <a:rPr lang="en-IN"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14807582"/>
                  </a:ext>
                </a:extLst>
              </a:tr>
              <a:tr h="225876">
                <a:tc>
                  <a:txBody>
                    <a:bodyPr/>
                    <a:lstStyle/>
                    <a:p>
                      <a:pPr marL="0" marR="0">
                        <a:lnSpc>
                          <a:spcPct val="150000"/>
                        </a:lnSpc>
                        <a:spcBef>
                          <a:spcPts val="0"/>
                        </a:spcBef>
                        <a:spcAft>
                          <a:spcPts val="0"/>
                        </a:spcAft>
                      </a:pPr>
                      <a:r>
                        <a:rPr lang="en-IN" sz="1000" dirty="0">
                          <a:solidFill>
                            <a:srgbClr val="212529"/>
                          </a:solidFill>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7,729.64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8,834.31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10,342.20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10,055.18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9,195.99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6066921"/>
                  </a:ext>
                </a:extLst>
              </a:tr>
              <a:tr h="225876">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Promoters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4037727"/>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Promoters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25.89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25.83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25.80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25.78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25.73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85620432"/>
                  </a:ext>
                </a:extLst>
              </a:tr>
              <a:tr h="225876">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Investors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20550020"/>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Investors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74.11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74.17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74.27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6961729"/>
                  </a:ext>
                </a:extLst>
              </a:tr>
              <a:tr h="478764">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209969916"/>
                  </a:ext>
                </a:extLst>
              </a:tr>
              <a:tr h="225876">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Profit &amp; Loss</a:t>
                      </a:r>
                      <a:r>
                        <a:rPr lang="en-US"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 Adjusted EPS in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91470328"/>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17,486.73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21,078.17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26,257.32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31,116.53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36,961.36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8527363"/>
                  </a:ext>
                </a:extLst>
              </a:tr>
              <a:tr h="478764">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Adjusted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EPS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33.69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38.70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47.89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56.44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66.65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1396434"/>
                  </a:ext>
                </a:extLst>
              </a:tr>
              <a:tr h="226770">
                <a:tc gridSpan="6">
                  <a:txBody>
                    <a:bodyPr/>
                    <a:lstStyle/>
                    <a:p>
                      <a:pPr marL="0" marR="0">
                        <a:lnSpc>
                          <a:spcPct val="150000"/>
                        </a:lnSpc>
                        <a:spcBef>
                          <a:spcPts val="0"/>
                        </a:spcBef>
                        <a:spcAft>
                          <a:spcPts val="0"/>
                        </a:spcAft>
                      </a:pPr>
                      <a:r>
                        <a:rPr lang="en-IN" sz="1000" b="1" i="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Balance Sheet</a:t>
                      </a:r>
                      <a:r>
                        <a:rPr lang="en-IN" sz="1000" b="1" i="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are in Crores.)</a:t>
                      </a:r>
                      <a:endParaRPr lang="en-US" sz="1000" b="1" i="1"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37080966"/>
                  </a:ext>
                </a:extLst>
              </a:tr>
              <a:tr h="478764">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Liabilities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10,63,934.32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12,44,540.69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15,30,511.26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17,46,870.52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20,68,535.05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4620948"/>
                  </a:ext>
                </a:extLst>
              </a:tr>
              <a:tr h="22587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Assets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10,63,934.32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12,44,540.69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15,30,511.26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17,46,870.52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20,68,535.05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05251231"/>
                  </a:ext>
                </a:extLst>
              </a:tr>
              <a:tr h="225876">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Cashflow (All Figures are in Crores.)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06824377"/>
                  </a:ext>
                </a:extLst>
              </a:tr>
              <a:tr h="225876">
                <a:tc>
                  <a:txBody>
                    <a:bodyPr/>
                    <a:lstStyle/>
                    <a:p>
                      <a:pPr marL="0" marR="0">
                        <a:lnSpc>
                          <a:spcPct val="150000"/>
                        </a:lnSpc>
                        <a:spcBef>
                          <a:spcPts val="0"/>
                        </a:spcBef>
                        <a:spcAft>
                          <a:spcPts val="0"/>
                        </a:spcAft>
                      </a:pPr>
                      <a:r>
                        <a:rPr lang="en-IN" sz="1000" dirty="0">
                          <a:solidFill>
                            <a:srgbClr val="212529"/>
                          </a:solidFill>
                          <a:effectLst/>
                          <a:latin typeface="Arial" panose="020B0604020202020204" pitchFamily="34" charset="0"/>
                          <a:ea typeface="Times New Roman" panose="02020603050405020304" pitchFamily="18" charset="0"/>
                          <a:cs typeface="Times New Roman" panose="02020603050405020304" pitchFamily="18" charset="0"/>
                        </a:rPr>
                        <a:t>Closing Cash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123,062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81,818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87,940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121,273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155,386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6204226"/>
                  </a:ext>
                </a:extLst>
              </a:tr>
            </a:tbl>
          </a:graphicData>
        </a:graphic>
      </p:graphicFrame>
    </p:spTree>
    <p:extLst>
      <p:ext uri="{BB962C8B-B14F-4D97-AF65-F5344CB8AC3E}">
        <p14:creationId xmlns:p14="http://schemas.microsoft.com/office/powerpoint/2010/main" val="2007434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2030177"/>
            <a:ext cx="0" cy="42778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3331" y="1489877"/>
            <a:ext cx="11173853"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KOTAK Stock Technical Analysis</a:t>
            </a:r>
          </a:p>
        </p:txBody>
      </p:sp>
      <p:sp>
        <p:nvSpPr>
          <p:cNvPr id="25" name="Oval 24">
            <a:extLst>
              <a:ext uri="{FF2B5EF4-FFF2-40B4-BE49-F238E27FC236}">
                <a16:creationId xmlns:a16="http://schemas.microsoft.com/office/drawing/2014/main" id="{61DFD0EB-B842-4CC2-BDBC-71C571657438}"/>
              </a:ext>
            </a:extLst>
          </p:cNvPr>
          <p:cNvSpPr/>
          <p:nvPr/>
        </p:nvSpPr>
        <p:spPr>
          <a:xfrm>
            <a:off x="6305266" y="3188043"/>
            <a:ext cx="1805946" cy="13821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ADX-Upper Band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1970.16</a:t>
            </a:r>
          </a:p>
        </p:txBody>
      </p:sp>
      <p:sp>
        <p:nvSpPr>
          <p:cNvPr id="27" name="TextBox 26">
            <a:extLst>
              <a:ext uri="{FF2B5EF4-FFF2-40B4-BE49-F238E27FC236}">
                <a16:creationId xmlns:a16="http://schemas.microsoft.com/office/drawing/2014/main" id="{D4A28EE6-AC7F-45A3-84B1-962734760E5A}"/>
              </a:ext>
            </a:extLst>
          </p:cNvPr>
          <p:cNvSpPr txBox="1"/>
          <p:nvPr/>
        </p:nvSpPr>
        <p:spPr>
          <a:xfrm>
            <a:off x="8305995" y="3872710"/>
            <a:ext cx="3463838" cy="1704569"/>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close price of KOTAK stock is 1944.20 which means KOTAK stock is showing a sideways trend but may soon show upward trend.</a:t>
            </a:r>
            <a:endParaRPr lang="en-US" sz="1800" dirty="0">
              <a:effectLst/>
              <a:latin typeface="Times New Roman" panose="02020603050405020304" pitchFamily="18" charset="0"/>
              <a:ea typeface="Times New Roman" panose="02020603050405020304" pitchFamily="18" charset="0"/>
            </a:endParaRPr>
          </a:p>
        </p:txBody>
      </p:sp>
      <p:sp>
        <p:nvSpPr>
          <p:cNvPr id="30" name="Oval 29">
            <a:extLst>
              <a:ext uri="{FF2B5EF4-FFF2-40B4-BE49-F238E27FC236}">
                <a16:creationId xmlns:a16="http://schemas.microsoft.com/office/drawing/2014/main" id="{B687F75A-4B97-46C7-AF64-1FCF6CCC44CE}"/>
              </a:ext>
            </a:extLst>
          </p:cNvPr>
          <p:cNvSpPr/>
          <p:nvPr/>
        </p:nvSpPr>
        <p:spPr>
          <a:xfrm>
            <a:off x="6358921" y="4889850"/>
            <a:ext cx="1994590" cy="1183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ADX-Lower Band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1854.60</a:t>
            </a:r>
          </a:p>
        </p:txBody>
      </p:sp>
      <p:sp>
        <p:nvSpPr>
          <p:cNvPr id="31" name="Oval 30">
            <a:extLst>
              <a:ext uri="{FF2B5EF4-FFF2-40B4-BE49-F238E27FC236}">
                <a16:creationId xmlns:a16="http://schemas.microsoft.com/office/drawing/2014/main" id="{CC51EDE4-4A61-445B-BCD7-B45A63E24144}"/>
              </a:ext>
            </a:extLst>
          </p:cNvPr>
          <p:cNvSpPr/>
          <p:nvPr/>
        </p:nvSpPr>
        <p:spPr>
          <a:xfrm>
            <a:off x="423333" y="2152330"/>
            <a:ext cx="1377172" cy="7020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RSI-60.33</a:t>
            </a:r>
          </a:p>
        </p:txBody>
      </p:sp>
      <p:sp>
        <p:nvSpPr>
          <p:cNvPr id="33" name="TextBox 32">
            <a:extLst>
              <a:ext uri="{FF2B5EF4-FFF2-40B4-BE49-F238E27FC236}">
                <a16:creationId xmlns:a16="http://schemas.microsoft.com/office/drawing/2014/main" id="{0E7BE3F7-E023-48A9-8F12-B6A7D16E7B98}"/>
              </a:ext>
            </a:extLst>
          </p:cNvPr>
          <p:cNvSpPr txBox="1"/>
          <p:nvPr/>
        </p:nvSpPr>
        <p:spPr>
          <a:xfrm>
            <a:off x="2222517" y="2114684"/>
            <a:ext cx="3451471"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RSI is indicating that </a:t>
            </a:r>
            <a:r>
              <a:rPr lang="en-US" dirty="0">
                <a:solidFill>
                  <a:prstClr val="black"/>
                </a:solidFill>
                <a:latin typeface="Times New Roman" panose="02020603050405020304" pitchFamily="18" charset="0"/>
                <a:cs typeface="Times New Roman" panose="02020603050405020304" pitchFamily="18" charset="0"/>
              </a:rPr>
              <a:t>KOTAK</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stock is moving in an upward trend.</a:t>
            </a:r>
          </a:p>
        </p:txBody>
      </p:sp>
      <p:sp>
        <p:nvSpPr>
          <p:cNvPr id="34" name="Oval 33">
            <a:extLst>
              <a:ext uri="{FF2B5EF4-FFF2-40B4-BE49-F238E27FC236}">
                <a16:creationId xmlns:a16="http://schemas.microsoft.com/office/drawing/2014/main" id="{083291D5-4FF2-45F7-80B7-018449D4A298}"/>
              </a:ext>
            </a:extLst>
          </p:cNvPr>
          <p:cNvSpPr/>
          <p:nvPr/>
        </p:nvSpPr>
        <p:spPr>
          <a:xfrm>
            <a:off x="422167" y="3464936"/>
            <a:ext cx="1450585" cy="815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MACD 25.42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36" name="TextBox 35">
            <a:extLst>
              <a:ext uri="{FF2B5EF4-FFF2-40B4-BE49-F238E27FC236}">
                <a16:creationId xmlns:a16="http://schemas.microsoft.com/office/drawing/2014/main" id="{1B86321D-5129-4D96-ABB0-8A1688A56807}"/>
              </a:ext>
            </a:extLst>
          </p:cNvPr>
          <p:cNvSpPr txBox="1"/>
          <p:nvPr/>
        </p:nvSpPr>
        <p:spPr>
          <a:xfrm>
            <a:off x="2154085" y="3311764"/>
            <a:ext cx="3655371"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Moving Average Convergence Divergence is indicating that </a:t>
            </a:r>
            <a:r>
              <a:rPr lang="en-US" dirty="0">
                <a:solidFill>
                  <a:prstClr val="black"/>
                </a:solidFill>
                <a:latin typeface="Times New Roman" panose="02020603050405020304" pitchFamily="18" charset="0"/>
                <a:cs typeface="Times New Roman" panose="02020603050405020304" pitchFamily="18" charset="0"/>
              </a:rPr>
              <a:t>KOTAK</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stock is showing an upward trend.</a:t>
            </a:r>
          </a:p>
        </p:txBody>
      </p:sp>
      <p:sp>
        <p:nvSpPr>
          <p:cNvPr id="37" name="Oval 36">
            <a:extLst>
              <a:ext uri="{FF2B5EF4-FFF2-40B4-BE49-F238E27FC236}">
                <a16:creationId xmlns:a16="http://schemas.microsoft.com/office/drawing/2014/main" id="{50FC21C8-AC74-42BA-830F-A4ED9AAC8D44}"/>
              </a:ext>
            </a:extLst>
          </p:cNvPr>
          <p:cNvSpPr/>
          <p:nvPr/>
        </p:nvSpPr>
        <p:spPr>
          <a:xfrm>
            <a:off x="422167" y="4901436"/>
            <a:ext cx="1590818" cy="7005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Stochastic76.32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39" name="TextBox 38">
            <a:extLst>
              <a:ext uri="{FF2B5EF4-FFF2-40B4-BE49-F238E27FC236}">
                <a16:creationId xmlns:a16="http://schemas.microsoft.com/office/drawing/2014/main" id="{CCA16167-516E-44EC-B59A-1BBD1207EAA8}"/>
              </a:ext>
            </a:extLst>
          </p:cNvPr>
          <p:cNvSpPr txBox="1"/>
          <p:nvPr/>
        </p:nvSpPr>
        <p:spPr>
          <a:xfrm>
            <a:off x="2154085" y="4844081"/>
            <a:ext cx="3655371"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dirty="0">
                <a:effectLst/>
                <a:latin typeface="Times New Roman" panose="02020603050405020304" pitchFamily="18" charset="0"/>
                <a:ea typeface="Times New Roman" panose="02020603050405020304" pitchFamily="18" charset="0"/>
              </a:rPr>
              <a:t>Stochastic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is indicating that KOTAK stock is showing an upward trend.</a:t>
            </a:r>
          </a:p>
        </p:txBody>
      </p:sp>
      <p:sp>
        <p:nvSpPr>
          <p:cNvPr id="40" name="Oval 39">
            <a:extLst>
              <a:ext uri="{FF2B5EF4-FFF2-40B4-BE49-F238E27FC236}">
                <a16:creationId xmlns:a16="http://schemas.microsoft.com/office/drawing/2014/main" id="{A4DF6A54-F4BE-4241-8C53-DCE4E09A90FA}"/>
              </a:ext>
            </a:extLst>
          </p:cNvPr>
          <p:cNvSpPr/>
          <p:nvPr/>
        </p:nvSpPr>
        <p:spPr>
          <a:xfrm>
            <a:off x="6362216" y="2001871"/>
            <a:ext cx="1654105" cy="75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ADX- 37.66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42" name="TextBox 41">
            <a:extLst>
              <a:ext uri="{FF2B5EF4-FFF2-40B4-BE49-F238E27FC236}">
                <a16:creationId xmlns:a16="http://schemas.microsoft.com/office/drawing/2014/main" id="{56BB1D41-FD95-4A56-97D2-AB21D228655B}"/>
              </a:ext>
            </a:extLst>
          </p:cNvPr>
          <p:cNvSpPr txBox="1"/>
          <p:nvPr/>
        </p:nvSpPr>
        <p:spPr>
          <a:xfrm>
            <a:off x="8111219" y="2061961"/>
            <a:ext cx="3569703"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lang="en-US" dirty="0">
                <a:solidFill>
                  <a:prstClr val="black"/>
                </a:solidFill>
                <a:latin typeface="Times New Roman" panose="02020603050405020304" pitchFamily="18" charset="0"/>
                <a:cs typeface="Times New Roman" panose="02020603050405020304" pitchFamily="18" charset="0"/>
              </a:rPr>
              <a:t>KOTAK</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stock ADX is quite less meaning it will show a strong upward or downward trend.</a:t>
            </a:r>
          </a:p>
        </p:txBody>
      </p:sp>
    </p:spTree>
    <p:extLst>
      <p:ext uri="{BB962C8B-B14F-4D97-AF65-F5344CB8AC3E}">
        <p14:creationId xmlns:p14="http://schemas.microsoft.com/office/powerpoint/2010/main" val="11964477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sp>
        <p:nvSpPr>
          <p:cNvPr id="13" name="TextBox 12">
            <a:extLst>
              <a:ext uri="{FF2B5EF4-FFF2-40B4-BE49-F238E27FC236}">
                <a16:creationId xmlns:a16="http://schemas.microsoft.com/office/drawing/2014/main" id="{B398DF22-EBFE-4F3D-80B2-F2920D476339}"/>
              </a:ext>
            </a:extLst>
          </p:cNvPr>
          <p:cNvSpPr txBox="1"/>
          <p:nvPr/>
        </p:nvSpPr>
        <p:spPr>
          <a:xfrm>
            <a:off x="3130964" y="1068413"/>
            <a:ext cx="4502287"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KOTAK Stock Fundamental Analysis</a:t>
            </a:r>
          </a:p>
        </p:txBody>
      </p:sp>
      <p:graphicFrame>
        <p:nvGraphicFramePr>
          <p:cNvPr id="4" name="Table 3">
            <a:extLst>
              <a:ext uri="{FF2B5EF4-FFF2-40B4-BE49-F238E27FC236}">
                <a16:creationId xmlns:a16="http://schemas.microsoft.com/office/drawing/2014/main" id="{FF8F798E-9D58-4A00-9CAF-A664065D3926}"/>
              </a:ext>
            </a:extLst>
          </p:cNvPr>
          <p:cNvGraphicFramePr>
            <a:graphicFrameLocks noGrp="1"/>
          </p:cNvGraphicFramePr>
          <p:nvPr>
            <p:extLst>
              <p:ext uri="{D42A27DB-BD31-4B8C-83A1-F6EECF244321}">
                <p14:modId xmlns:p14="http://schemas.microsoft.com/office/powerpoint/2010/main" val="441729781"/>
              </p:ext>
            </p:extLst>
          </p:nvPr>
        </p:nvGraphicFramePr>
        <p:xfrm>
          <a:off x="423702" y="1489306"/>
          <a:ext cx="11344596" cy="4777520"/>
        </p:xfrm>
        <a:graphic>
          <a:graphicData uri="http://schemas.openxmlformats.org/drawingml/2006/table">
            <a:tbl>
              <a:tblPr firstRow="1" firstCol="1" bandRow="1"/>
              <a:tblGrid>
                <a:gridCol w="2057953">
                  <a:extLst>
                    <a:ext uri="{9D8B030D-6E8A-4147-A177-3AD203B41FA5}">
                      <a16:colId xmlns:a16="http://schemas.microsoft.com/office/drawing/2014/main" val="3920023776"/>
                    </a:ext>
                  </a:extLst>
                </a:gridCol>
                <a:gridCol w="1833020">
                  <a:extLst>
                    <a:ext uri="{9D8B030D-6E8A-4147-A177-3AD203B41FA5}">
                      <a16:colId xmlns:a16="http://schemas.microsoft.com/office/drawing/2014/main" val="3114198132"/>
                    </a:ext>
                  </a:extLst>
                </a:gridCol>
                <a:gridCol w="1886109">
                  <a:extLst>
                    <a:ext uri="{9D8B030D-6E8A-4147-A177-3AD203B41FA5}">
                      <a16:colId xmlns:a16="http://schemas.microsoft.com/office/drawing/2014/main" val="2621318453"/>
                    </a:ext>
                  </a:extLst>
                </a:gridCol>
                <a:gridCol w="1886109">
                  <a:extLst>
                    <a:ext uri="{9D8B030D-6E8A-4147-A177-3AD203B41FA5}">
                      <a16:colId xmlns:a16="http://schemas.microsoft.com/office/drawing/2014/main" val="3902740508"/>
                    </a:ext>
                  </a:extLst>
                </a:gridCol>
                <a:gridCol w="1886109">
                  <a:extLst>
                    <a:ext uri="{9D8B030D-6E8A-4147-A177-3AD203B41FA5}">
                      <a16:colId xmlns:a16="http://schemas.microsoft.com/office/drawing/2014/main" val="84354183"/>
                    </a:ext>
                  </a:extLst>
                </a:gridCol>
                <a:gridCol w="1795296">
                  <a:extLst>
                    <a:ext uri="{9D8B030D-6E8A-4147-A177-3AD203B41FA5}">
                      <a16:colId xmlns:a16="http://schemas.microsoft.com/office/drawing/2014/main" val="1730649462"/>
                    </a:ext>
                  </a:extLst>
                </a:gridCol>
              </a:tblGrid>
              <a:tr h="494396">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SEP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DEC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293233695"/>
                  </a:ext>
                </a:extLst>
              </a:tr>
              <a:tr h="233251">
                <a:tc gridSpan="6">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Quarterly Result</a:t>
                      </a:r>
                      <a:r>
                        <a:rPr lang="en-IN"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42088591"/>
                  </a:ext>
                </a:extLst>
              </a:tr>
              <a:tr h="233251">
                <a:tc>
                  <a:txBody>
                    <a:bodyPr/>
                    <a:lstStyle/>
                    <a:p>
                      <a:pPr marL="0" marR="0">
                        <a:lnSpc>
                          <a:spcPct val="150000"/>
                        </a:lnSpc>
                        <a:spcBef>
                          <a:spcPts val="0"/>
                        </a:spcBef>
                        <a:spcAft>
                          <a:spcPts val="0"/>
                        </a:spcAft>
                      </a:pPr>
                      <a:r>
                        <a:rPr lang="en-IN" sz="1000" dirty="0">
                          <a:solidFill>
                            <a:srgbClr val="212529"/>
                          </a:solidFill>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1,641.92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2,032.01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2,131.36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2,767.40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2,071.15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44164582"/>
                  </a:ext>
                </a:extLst>
              </a:tr>
              <a:tr h="233251">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Promoters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529240196"/>
                  </a:ext>
                </a:extLst>
              </a:tr>
              <a:tr h="233251">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Promoters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26.00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26.00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25.99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25.98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25.97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0530034"/>
                  </a:ext>
                </a:extLst>
              </a:tr>
              <a:tr h="233251">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Investors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43860426"/>
                  </a:ext>
                </a:extLst>
              </a:tr>
              <a:tr h="233251">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Investors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74.00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74.00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74.01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74.02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74.03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708705"/>
                  </a:ext>
                </a:extLst>
              </a:tr>
              <a:tr h="494396">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633555628"/>
                  </a:ext>
                </a:extLst>
              </a:tr>
              <a:tr h="233251">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Profit &amp; Loss</a:t>
                      </a:r>
                      <a:r>
                        <a:rPr lang="en-US"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 Adjusted EPS in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55700192"/>
                  </a:ext>
                </a:extLst>
              </a:tr>
              <a:tr h="233251">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4,084.30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4,865.33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5,947.18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6,964.84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8,572.69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93336611"/>
                  </a:ext>
                </a:extLst>
              </a:tr>
              <a:tr h="49439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Adjusted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EPS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21.43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25.49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30.88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34.94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42.99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82067037"/>
                  </a:ext>
                </a:extLst>
              </a:tr>
              <a:tr h="234175">
                <a:tc gridSpan="6">
                  <a:txBody>
                    <a:bodyPr/>
                    <a:lstStyle/>
                    <a:p>
                      <a:pPr marL="0" marR="0">
                        <a:lnSpc>
                          <a:spcPct val="150000"/>
                        </a:lnSpc>
                        <a:spcBef>
                          <a:spcPts val="0"/>
                        </a:spcBef>
                        <a:spcAft>
                          <a:spcPts val="0"/>
                        </a:spcAft>
                      </a:pPr>
                      <a:r>
                        <a:rPr lang="en-IN" sz="1000" b="1" i="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Balance Sheet</a:t>
                      </a:r>
                      <a:r>
                        <a:rPr lang="en-IN" sz="1000" b="1" i="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are in Crores.)</a:t>
                      </a:r>
                      <a:endParaRPr lang="en-US" sz="1000" b="1" i="1"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450793979"/>
                  </a:ext>
                </a:extLst>
              </a:tr>
              <a:tr h="49439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Liabilities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2,64,933.40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3,12,172.09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3,60,251.68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3,83,470.16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4,29,428.40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8193640"/>
                  </a:ext>
                </a:extLst>
              </a:tr>
              <a:tr h="233251">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Assets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2,64,933.40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3,12,172.09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3,60,251.68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3,83,470.16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4,29,428.40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61136055"/>
                  </a:ext>
                </a:extLst>
              </a:tr>
              <a:tr h="233251">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Cashflow (All Figures are in Crores.)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929285500"/>
                  </a:ext>
                </a:extLst>
              </a:tr>
              <a:tr h="233251">
                <a:tc>
                  <a:txBody>
                    <a:bodyPr/>
                    <a:lstStyle/>
                    <a:p>
                      <a:pPr marL="0" marR="0">
                        <a:lnSpc>
                          <a:spcPct val="150000"/>
                        </a:lnSpc>
                        <a:spcBef>
                          <a:spcPts val="0"/>
                        </a:spcBef>
                        <a:spcAft>
                          <a:spcPts val="0"/>
                        </a:spcAft>
                      </a:pPr>
                      <a:r>
                        <a:rPr lang="en-IN" sz="1000" dirty="0">
                          <a:solidFill>
                            <a:srgbClr val="212529"/>
                          </a:solidFill>
                          <a:effectLst/>
                          <a:latin typeface="Arial" panose="020B0604020202020204" pitchFamily="34" charset="0"/>
                          <a:ea typeface="Times New Roman" panose="02020603050405020304" pitchFamily="18" charset="0"/>
                          <a:cs typeface="Times New Roman" panose="02020603050405020304" pitchFamily="18" charset="0"/>
                        </a:rPr>
                        <a:t>Closing Cash</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24,401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31,264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64,080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47,717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52,665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4868" marR="648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0177458"/>
                  </a:ext>
                </a:extLst>
              </a:tr>
            </a:tbl>
          </a:graphicData>
        </a:graphic>
      </p:graphicFrame>
    </p:spTree>
    <p:extLst>
      <p:ext uri="{BB962C8B-B14F-4D97-AF65-F5344CB8AC3E}">
        <p14:creationId xmlns:p14="http://schemas.microsoft.com/office/powerpoint/2010/main" val="26449600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2030177"/>
            <a:ext cx="0" cy="42778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3331" y="1489877"/>
            <a:ext cx="11173853"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SBI Stock Technical Analysis</a:t>
            </a:r>
          </a:p>
        </p:txBody>
      </p:sp>
      <p:sp>
        <p:nvSpPr>
          <p:cNvPr id="25" name="Oval 24">
            <a:extLst>
              <a:ext uri="{FF2B5EF4-FFF2-40B4-BE49-F238E27FC236}">
                <a16:creationId xmlns:a16="http://schemas.microsoft.com/office/drawing/2014/main" id="{61DFD0EB-B842-4CC2-BDBC-71C571657438}"/>
              </a:ext>
            </a:extLst>
          </p:cNvPr>
          <p:cNvSpPr/>
          <p:nvPr/>
        </p:nvSpPr>
        <p:spPr>
          <a:xfrm>
            <a:off x="6305266" y="3188043"/>
            <a:ext cx="1805946" cy="13821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ADX-Upper Band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582.40</a:t>
            </a:r>
          </a:p>
        </p:txBody>
      </p:sp>
      <p:sp>
        <p:nvSpPr>
          <p:cNvPr id="27" name="TextBox 26">
            <a:extLst>
              <a:ext uri="{FF2B5EF4-FFF2-40B4-BE49-F238E27FC236}">
                <a16:creationId xmlns:a16="http://schemas.microsoft.com/office/drawing/2014/main" id="{D4A28EE6-AC7F-45A3-84B1-962734760E5A}"/>
              </a:ext>
            </a:extLst>
          </p:cNvPr>
          <p:cNvSpPr txBox="1"/>
          <p:nvPr/>
        </p:nvSpPr>
        <p:spPr>
          <a:xfrm>
            <a:off x="8304829" y="3872709"/>
            <a:ext cx="3463838" cy="1704569"/>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close price of SBI stock is 575.05 which means SBI stock is showing a sideways trend but may soon show upward trend.</a:t>
            </a:r>
            <a:endParaRPr lang="en-US" sz="1800" dirty="0">
              <a:effectLst/>
              <a:latin typeface="Times New Roman" panose="02020603050405020304" pitchFamily="18" charset="0"/>
              <a:ea typeface="Times New Roman" panose="02020603050405020304" pitchFamily="18" charset="0"/>
            </a:endParaRPr>
          </a:p>
        </p:txBody>
      </p:sp>
      <p:sp>
        <p:nvSpPr>
          <p:cNvPr id="30" name="Oval 29">
            <a:extLst>
              <a:ext uri="{FF2B5EF4-FFF2-40B4-BE49-F238E27FC236}">
                <a16:creationId xmlns:a16="http://schemas.microsoft.com/office/drawing/2014/main" id="{B687F75A-4B97-46C7-AF64-1FCF6CCC44CE}"/>
              </a:ext>
            </a:extLst>
          </p:cNvPr>
          <p:cNvSpPr/>
          <p:nvPr/>
        </p:nvSpPr>
        <p:spPr>
          <a:xfrm>
            <a:off x="6358921" y="4889850"/>
            <a:ext cx="1994590" cy="1183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ADX-Lower Band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505.09</a:t>
            </a:r>
          </a:p>
        </p:txBody>
      </p:sp>
      <p:sp>
        <p:nvSpPr>
          <p:cNvPr id="31" name="Oval 30">
            <a:extLst>
              <a:ext uri="{FF2B5EF4-FFF2-40B4-BE49-F238E27FC236}">
                <a16:creationId xmlns:a16="http://schemas.microsoft.com/office/drawing/2014/main" id="{CC51EDE4-4A61-445B-BCD7-B45A63E24144}"/>
              </a:ext>
            </a:extLst>
          </p:cNvPr>
          <p:cNvSpPr/>
          <p:nvPr/>
        </p:nvSpPr>
        <p:spPr>
          <a:xfrm>
            <a:off x="423333" y="2152330"/>
            <a:ext cx="1377172" cy="7020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rPr>
              <a:t>RSI-69.86</a:t>
            </a:r>
          </a:p>
        </p:txBody>
      </p:sp>
      <p:sp>
        <p:nvSpPr>
          <p:cNvPr id="33" name="TextBox 32">
            <a:extLst>
              <a:ext uri="{FF2B5EF4-FFF2-40B4-BE49-F238E27FC236}">
                <a16:creationId xmlns:a16="http://schemas.microsoft.com/office/drawing/2014/main" id="{0E7BE3F7-E023-48A9-8F12-B6A7D16E7B98}"/>
              </a:ext>
            </a:extLst>
          </p:cNvPr>
          <p:cNvSpPr txBox="1"/>
          <p:nvPr/>
        </p:nvSpPr>
        <p:spPr>
          <a:xfrm>
            <a:off x="2222517" y="2114684"/>
            <a:ext cx="3451471"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RSI is indicating that SBI stock is moving in an upward trend.</a:t>
            </a:r>
          </a:p>
        </p:txBody>
      </p:sp>
      <p:sp>
        <p:nvSpPr>
          <p:cNvPr id="34" name="Oval 33">
            <a:extLst>
              <a:ext uri="{FF2B5EF4-FFF2-40B4-BE49-F238E27FC236}">
                <a16:creationId xmlns:a16="http://schemas.microsoft.com/office/drawing/2014/main" id="{083291D5-4FF2-45F7-80B7-018449D4A298}"/>
              </a:ext>
            </a:extLst>
          </p:cNvPr>
          <p:cNvSpPr/>
          <p:nvPr/>
        </p:nvSpPr>
        <p:spPr>
          <a:xfrm>
            <a:off x="422167" y="3464936"/>
            <a:ext cx="1450585" cy="815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MACD 14.07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36" name="TextBox 35">
            <a:extLst>
              <a:ext uri="{FF2B5EF4-FFF2-40B4-BE49-F238E27FC236}">
                <a16:creationId xmlns:a16="http://schemas.microsoft.com/office/drawing/2014/main" id="{1B86321D-5129-4D96-ABB0-8A1688A56807}"/>
              </a:ext>
            </a:extLst>
          </p:cNvPr>
          <p:cNvSpPr txBox="1"/>
          <p:nvPr/>
        </p:nvSpPr>
        <p:spPr>
          <a:xfrm>
            <a:off x="2154085" y="3311764"/>
            <a:ext cx="3655371"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Moving Average Convergence Divergence is indicating that SBI stock is showing an upward trend.</a:t>
            </a:r>
          </a:p>
        </p:txBody>
      </p:sp>
      <p:sp>
        <p:nvSpPr>
          <p:cNvPr id="37" name="Oval 36">
            <a:extLst>
              <a:ext uri="{FF2B5EF4-FFF2-40B4-BE49-F238E27FC236}">
                <a16:creationId xmlns:a16="http://schemas.microsoft.com/office/drawing/2014/main" id="{50FC21C8-AC74-42BA-830F-A4ED9AAC8D44}"/>
              </a:ext>
            </a:extLst>
          </p:cNvPr>
          <p:cNvSpPr/>
          <p:nvPr/>
        </p:nvSpPr>
        <p:spPr>
          <a:xfrm>
            <a:off x="422167" y="4901436"/>
            <a:ext cx="1590818" cy="7005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Stochastic95.02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39" name="TextBox 38">
            <a:extLst>
              <a:ext uri="{FF2B5EF4-FFF2-40B4-BE49-F238E27FC236}">
                <a16:creationId xmlns:a16="http://schemas.microsoft.com/office/drawing/2014/main" id="{CCA16167-516E-44EC-B59A-1BBD1207EAA8}"/>
              </a:ext>
            </a:extLst>
          </p:cNvPr>
          <p:cNvSpPr txBox="1"/>
          <p:nvPr/>
        </p:nvSpPr>
        <p:spPr>
          <a:xfrm>
            <a:off x="2154085" y="4844081"/>
            <a:ext cx="3655371" cy="1200329"/>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Caution: SBI stock is overbought and hence the investor should wait for some time so that the Stochastic indicator gives a lesser value.</a:t>
            </a:r>
          </a:p>
        </p:txBody>
      </p:sp>
      <p:sp>
        <p:nvSpPr>
          <p:cNvPr id="40" name="Oval 39">
            <a:extLst>
              <a:ext uri="{FF2B5EF4-FFF2-40B4-BE49-F238E27FC236}">
                <a16:creationId xmlns:a16="http://schemas.microsoft.com/office/drawing/2014/main" id="{A4DF6A54-F4BE-4241-8C53-DCE4E09A90FA}"/>
              </a:ext>
            </a:extLst>
          </p:cNvPr>
          <p:cNvSpPr/>
          <p:nvPr/>
        </p:nvSpPr>
        <p:spPr>
          <a:xfrm>
            <a:off x="6362216" y="2001871"/>
            <a:ext cx="1654105" cy="75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highlight>
                  <a:srgbClr val="532476"/>
                </a:highlight>
                <a:uLnTx/>
                <a:uFillTx/>
                <a:latin typeface="Times New Roman" panose="02020603050405020304" pitchFamily="18" charset="0"/>
                <a:ea typeface="Times New Roman" panose="02020603050405020304" pitchFamily="18" charset="0"/>
                <a:cs typeface="+mn-cs"/>
              </a:rPr>
              <a:t>ADX- 30.53 </a:t>
            </a:r>
            <a:endParaRPr kumimoji="0" lang="en-US" sz="1800" b="0" i="0" u="none" strike="noStrike" kern="1200" cap="none" spc="0" normalizeH="0" baseline="0" noProof="0" dirty="0">
              <a:ln>
                <a:noFill/>
              </a:ln>
              <a:solidFill>
                <a:prstClr val="white"/>
              </a:solidFill>
              <a:effectLst/>
              <a:highlight>
                <a:srgbClr val="532476"/>
              </a:highlight>
              <a:uLnTx/>
              <a:uFillTx/>
              <a:latin typeface="Roboto Slab"/>
              <a:ea typeface="+mn-ea"/>
              <a:cs typeface="+mn-cs"/>
            </a:endParaRPr>
          </a:p>
        </p:txBody>
      </p:sp>
      <p:sp>
        <p:nvSpPr>
          <p:cNvPr id="42" name="TextBox 41">
            <a:extLst>
              <a:ext uri="{FF2B5EF4-FFF2-40B4-BE49-F238E27FC236}">
                <a16:creationId xmlns:a16="http://schemas.microsoft.com/office/drawing/2014/main" id="{56BB1D41-FD95-4A56-97D2-AB21D228655B}"/>
              </a:ext>
            </a:extLst>
          </p:cNvPr>
          <p:cNvSpPr txBox="1"/>
          <p:nvPr/>
        </p:nvSpPr>
        <p:spPr>
          <a:xfrm>
            <a:off x="8304830" y="2178822"/>
            <a:ext cx="3463838"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SBI stock ADX is quite less meaning it will show a strong upward or downward trend.</a:t>
            </a:r>
          </a:p>
        </p:txBody>
      </p:sp>
    </p:spTree>
    <p:extLst>
      <p:ext uri="{BB962C8B-B14F-4D97-AF65-F5344CB8AC3E}">
        <p14:creationId xmlns:p14="http://schemas.microsoft.com/office/powerpoint/2010/main" val="2096882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sp>
        <p:nvSpPr>
          <p:cNvPr id="13" name="TextBox 12">
            <a:extLst>
              <a:ext uri="{FF2B5EF4-FFF2-40B4-BE49-F238E27FC236}">
                <a16:creationId xmlns:a16="http://schemas.microsoft.com/office/drawing/2014/main" id="{B398DF22-EBFE-4F3D-80B2-F2920D476339}"/>
              </a:ext>
            </a:extLst>
          </p:cNvPr>
          <p:cNvSpPr txBox="1"/>
          <p:nvPr/>
        </p:nvSpPr>
        <p:spPr>
          <a:xfrm>
            <a:off x="3130964" y="1068413"/>
            <a:ext cx="4502287"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SBI Stock Fundamental Analysis</a:t>
            </a:r>
          </a:p>
        </p:txBody>
      </p:sp>
      <p:graphicFrame>
        <p:nvGraphicFramePr>
          <p:cNvPr id="3" name="Table 2">
            <a:extLst>
              <a:ext uri="{FF2B5EF4-FFF2-40B4-BE49-F238E27FC236}">
                <a16:creationId xmlns:a16="http://schemas.microsoft.com/office/drawing/2014/main" id="{80CD5605-25E6-4179-8C1C-0DAE96323FDE}"/>
              </a:ext>
            </a:extLst>
          </p:cNvPr>
          <p:cNvGraphicFramePr>
            <a:graphicFrameLocks noGrp="1"/>
          </p:cNvGraphicFramePr>
          <p:nvPr>
            <p:extLst>
              <p:ext uri="{D42A27DB-BD31-4B8C-83A1-F6EECF244321}">
                <p14:modId xmlns:p14="http://schemas.microsoft.com/office/powerpoint/2010/main" val="1235315659"/>
              </p:ext>
            </p:extLst>
          </p:nvPr>
        </p:nvGraphicFramePr>
        <p:xfrm>
          <a:off x="450577" y="1489306"/>
          <a:ext cx="11318090" cy="4750144"/>
        </p:xfrm>
        <a:graphic>
          <a:graphicData uri="http://schemas.openxmlformats.org/drawingml/2006/table">
            <a:tbl>
              <a:tblPr firstRow="1" firstCol="1" bandRow="1"/>
              <a:tblGrid>
                <a:gridCol w="1971797">
                  <a:extLst>
                    <a:ext uri="{9D8B030D-6E8A-4147-A177-3AD203B41FA5}">
                      <a16:colId xmlns:a16="http://schemas.microsoft.com/office/drawing/2014/main" val="1341301424"/>
                    </a:ext>
                  </a:extLst>
                </a:gridCol>
                <a:gridCol w="1635801">
                  <a:extLst>
                    <a:ext uri="{9D8B030D-6E8A-4147-A177-3AD203B41FA5}">
                      <a16:colId xmlns:a16="http://schemas.microsoft.com/office/drawing/2014/main" val="843198065"/>
                    </a:ext>
                  </a:extLst>
                </a:gridCol>
                <a:gridCol w="1927623">
                  <a:extLst>
                    <a:ext uri="{9D8B030D-6E8A-4147-A177-3AD203B41FA5}">
                      <a16:colId xmlns:a16="http://schemas.microsoft.com/office/drawing/2014/main" val="944629538"/>
                    </a:ext>
                  </a:extLst>
                </a:gridCol>
                <a:gridCol w="1927623">
                  <a:extLst>
                    <a:ext uri="{9D8B030D-6E8A-4147-A177-3AD203B41FA5}">
                      <a16:colId xmlns:a16="http://schemas.microsoft.com/office/drawing/2014/main" val="4045231100"/>
                    </a:ext>
                  </a:extLst>
                </a:gridCol>
                <a:gridCol w="1927623">
                  <a:extLst>
                    <a:ext uri="{9D8B030D-6E8A-4147-A177-3AD203B41FA5}">
                      <a16:colId xmlns:a16="http://schemas.microsoft.com/office/drawing/2014/main" val="3217690551"/>
                    </a:ext>
                  </a:extLst>
                </a:gridCol>
                <a:gridCol w="1927623">
                  <a:extLst>
                    <a:ext uri="{9D8B030D-6E8A-4147-A177-3AD203B41FA5}">
                      <a16:colId xmlns:a16="http://schemas.microsoft.com/office/drawing/2014/main" val="3370281490"/>
                    </a:ext>
                  </a:extLst>
                </a:gridCol>
              </a:tblGrid>
              <a:tr h="466102">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SEP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DEC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JUN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028785988"/>
                  </a:ext>
                </a:extLst>
              </a:tr>
              <a:tr h="219886">
                <a:tc gridSpan="6">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Quarterly Result</a:t>
                      </a:r>
                      <a:r>
                        <a:rPr lang="en-IN"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56839707"/>
                  </a:ext>
                </a:extLst>
              </a:tr>
              <a:tr h="219886">
                <a:tc>
                  <a:txBody>
                    <a:bodyPr/>
                    <a:lstStyle/>
                    <a:p>
                      <a:pPr marL="0" marR="0">
                        <a:lnSpc>
                          <a:spcPct val="150000"/>
                        </a:lnSpc>
                        <a:spcBef>
                          <a:spcPts val="0"/>
                        </a:spcBef>
                        <a:spcAft>
                          <a:spcPts val="0"/>
                        </a:spcAft>
                      </a:pPr>
                      <a:r>
                        <a:rPr lang="en-IN" sz="1000" dirty="0">
                          <a:solidFill>
                            <a:srgbClr val="212529"/>
                          </a:solidFill>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6,504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7,626.57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8,431.88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9,113.53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6,068.08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2038551"/>
                  </a:ext>
                </a:extLst>
              </a:tr>
              <a:tr h="219886">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Promoters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08414940"/>
                  </a:ext>
                </a:extLst>
              </a:tr>
              <a:tr h="21988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Promoters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57.62%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57.62%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57.60%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57.59%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57.57%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80116663"/>
                  </a:ext>
                </a:extLst>
              </a:tr>
              <a:tr h="219886">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Investors Details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10599903"/>
                  </a:ext>
                </a:extLst>
              </a:tr>
              <a:tr h="466102">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Investors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42.38%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42.38%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42.40%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42.41%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42.43%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2255025"/>
                  </a:ext>
                </a:extLst>
              </a:tr>
              <a:tr h="466102">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PARTICULARS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2019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nSpc>
                          <a:spcPct val="150000"/>
                        </a:lnSpc>
                        <a:spcBef>
                          <a:spcPts val="0"/>
                        </a:spcBef>
                        <a:spcAft>
                          <a:spcPts val="0"/>
                        </a:spcAft>
                      </a:pPr>
                      <a:r>
                        <a:rPr lang="en-IN"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MAR 2022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107773594"/>
                  </a:ext>
                </a:extLst>
              </a:tr>
              <a:tr h="219886">
                <a:tc gridSpan="6">
                  <a:txBody>
                    <a:bodyPr/>
                    <a:lstStyle/>
                    <a:p>
                      <a:pPr marL="0" marR="0">
                        <a:lnSpc>
                          <a:spcPct val="150000"/>
                        </a:lnSpc>
                        <a:spcBef>
                          <a:spcPts val="0"/>
                        </a:spcBef>
                        <a:spcAft>
                          <a:spcPts val="0"/>
                        </a:spcAft>
                      </a:pPr>
                      <a:r>
                        <a:rPr lang="en-US" sz="1000" b="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Profit &amp; Loss</a:t>
                      </a:r>
                      <a:r>
                        <a:rPr lang="en-US" sz="1000" b="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in Cr. Adjusted EPS in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94739805"/>
                  </a:ext>
                </a:extLst>
              </a:tr>
              <a:tr h="21988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Net Profit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-6,547.45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862.23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14,488.11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20,410.47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31,675.98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3928538"/>
                  </a:ext>
                </a:extLst>
              </a:tr>
              <a:tr h="466102">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Adjusted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EPS (Rs.)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-7.34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0.97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16.23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22.87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35.49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58357456"/>
                  </a:ext>
                </a:extLst>
              </a:tr>
              <a:tr h="220774">
                <a:tc gridSpan="6">
                  <a:txBody>
                    <a:bodyPr/>
                    <a:lstStyle/>
                    <a:p>
                      <a:pPr marL="0" marR="0">
                        <a:lnSpc>
                          <a:spcPct val="150000"/>
                        </a:lnSpc>
                        <a:spcBef>
                          <a:spcPts val="0"/>
                        </a:spcBef>
                        <a:spcAft>
                          <a:spcPts val="0"/>
                        </a:spcAft>
                      </a:pPr>
                      <a:r>
                        <a:rPr lang="en-IN" sz="1000" b="1" i="1"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Balance Sheet</a:t>
                      </a:r>
                      <a:r>
                        <a:rPr lang="en-IN" sz="1000" b="1" i="1"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(All Figures are in Crores.)</a:t>
                      </a:r>
                      <a:endParaRPr lang="en-US" sz="1000" b="1" i="1"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72019190"/>
                  </a:ext>
                </a:extLst>
              </a:tr>
              <a:tr h="466102">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Liabilities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34,54,752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36,80,914.25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39,51,393.92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45,34,429.63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49,87,597.41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22745423"/>
                  </a:ext>
                </a:extLst>
              </a:tr>
              <a:tr h="219886">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Total Assets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34,54,752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36,80,914.25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39,51,393.92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45,34,429.63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49,87,597.41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61890964"/>
                  </a:ext>
                </a:extLst>
              </a:tr>
              <a:tr h="219886">
                <a:tc gridSpan="6">
                  <a:txBody>
                    <a:bodyPr/>
                    <a:lstStyle/>
                    <a:p>
                      <a:pPr marL="0" marR="0">
                        <a:lnSpc>
                          <a:spcPct val="150000"/>
                        </a:lnSpc>
                        <a:spcBef>
                          <a:spcPts val="0"/>
                        </a:spcBef>
                        <a:spcAft>
                          <a:spcPts val="0"/>
                        </a:spcAft>
                      </a:pPr>
                      <a:r>
                        <a:rPr lang="en-IN" sz="1000" b="1" dirty="0">
                          <a:effectLst/>
                          <a:latin typeface="Calibri" panose="020F0502020204030204" pitchFamily="34" charset="0"/>
                          <a:ea typeface="Times New Roman" panose="02020603050405020304" pitchFamily="18" charset="0"/>
                          <a:cs typeface="Times New Roman" panose="02020603050405020304" pitchFamily="18" charset="0"/>
                        </a:rPr>
                        <a:t>Cashflow (All Figures are in Crores.)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15411262"/>
                  </a:ext>
                </a:extLst>
              </a:tr>
              <a:tr h="219886">
                <a:tc>
                  <a:txBody>
                    <a:bodyPr/>
                    <a:lstStyle/>
                    <a:p>
                      <a:pPr marL="0" marR="0">
                        <a:lnSpc>
                          <a:spcPct val="150000"/>
                        </a:lnSpc>
                        <a:spcBef>
                          <a:spcPts val="0"/>
                        </a:spcBef>
                        <a:spcAft>
                          <a:spcPts val="0"/>
                        </a:spcAft>
                      </a:pPr>
                      <a:r>
                        <a:rPr lang="en-IN" sz="900" dirty="0">
                          <a:solidFill>
                            <a:srgbClr val="212529"/>
                          </a:solidFill>
                          <a:effectLst/>
                          <a:latin typeface="Arial" panose="020B0604020202020204" pitchFamily="34" charset="0"/>
                          <a:ea typeface="Times New Roman" panose="02020603050405020304" pitchFamily="18" charset="0"/>
                          <a:cs typeface="Times New Roman" panose="02020603050405020304" pitchFamily="18" charset="0"/>
                        </a:rPr>
                        <a:t>Closing Cash</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195,289</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225,512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254,315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347,707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IN" sz="1000" dirty="0">
                          <a:effectLst/>
                          <a:latin typeface="Calibri" panose="020F0502020204030204" pitchFamily="34" charset="0"/>
                          <a:ea typeface="Times New Roman" panose="02020603050405020304" pitchFamily="18" charset="0"/>
                          <a:cs typeface="Times New Roman" panose="02020603050405020304" pitchFamily="18" charset="0"/>
                        </a:rPr>
                        <a:t>398,905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506" marR="61506"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7833625"/>
                  </a:ext>
                </a:extLst>
              </a:tr>
            </a:tbl>
          </a:graphicData>
        </a:graphic>
      </p:graphicFrame>
    </p:spTree>
    <p:extLst>
      <p:ext uri="{BB962C8B-B14F-4D97-AF65-F5344CB8AC3E}">
        <p14:creationId xmlns:p14="http://schemas.microsoft.com/office/powerpoint/2010/main" val="3871774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6" name="Straight Connector 5">
            <a:extLst>
              <a:ext uri="{FF2B5EF4-FFF2-40B4-BE49-F238E27FC236}">
                <a16:creationId xmlns:a16="http://schemas.microsoft.com/office/drawing/2014/main" id="{919EA8AC-7BE6-40C6-BDEC-10F98C29C710}"/>
              </a:ext>
            </a:extLst>
          </p:cNvPr>
          <p:cNvCxnSpPr>
            <a:cxnSpLocks/>
          </p:cNvCxnSpPr>
          <p:nvPr/>
        </p:nvCxnSpPr>
        <p:spPr>
          <a:xfrm flipH="1">
            <a:off x="423333" y="3520126"/>
            <a:ext cx="11345334" cy="0"/>
          </a:xfrm>
          <a:prstGeom prst="line">
            <a:avLst/>
          </a:prstGeom>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6B2BE941-315B-4452-8CA3-CCBC313010F7}"/>
              </a:ext>
            </a:extLst>
          </p:cNvPr>
          <p:cNvSpPr txBox="1"/>
          <p:nvPr/>
        </p:nvSpPr>
        <p:spPr>
          <a:xfrm>
            <a:off x="423334" y="3636858"/>
            <a:ext cx="11050258" cy="258532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previous close nearly always refers to the previous day's final price.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opening price is the first trade price that was recorded.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high is the highest price at that a stock is listed during a period.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low is the lowest price of the period</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last price is the one at which the foremost recent transaction happens.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close is the last price once the market is closed on the day.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volume-weighted average worth (VWAP)  represents the typical price listed throughout the day, based on both volume and worth.</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and Share turnover is an estimation of stock liquidity. </a:t>
            </a:r>
          </a:p>
        </p:txBody>
      </p:sp>
      <p:pic>
        <p:nvPicPr>
          <p:cNvPr id="9" name="Picture 8">
            <a:extLst>
              <a:ext uri="{FF2B5EF4-FFF2-40B4-BE49-F238E27FC236}">
                <a16:creationId xmlns:a16="http://schemas.microsoft.com/office/drawing/2014/main" id="{E1770272-CE50-4849-9B97-42334332DDBD}"/>
              </a:ext>
            </a:extLst>
          </p:cNvPr>
          <p:cNvPicPr>
            <a:picLocks noChangeAspect="1"/>
          </p:cNvPicPr>
          <p:nvPr/>
        </p:nvPicPr>
        <p:blipFill>
          <a:blip r:embed="rId2"/>
          <a:stretch>
            <a:fillRect/>
          </a:stretch>
        </p:blipFill>
        <p:spPr>
          <a:xfrm>
            <a:off x="423333" y="1322366"/>
            <a:ext cx="11070426" cy="2015510"/>
          </a:xfrm>
          <a:prstGeom prst="rect">
            <a:avLst/>
          </a:prstGeom>
        </p:spPr>
      </p:pic>
    </p:spTree>
    <p:extLst>
      <p:ext uri="{BB962C8B-B14F-4D97-AF65-F5344CB8AC3E}">
        <p14:creationId xmlns:p14="http://schemas.microsoft.com/office/powerpoint/2010/main" val="4034714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6" name="Straight Connector 5">
            <a:extLst>
              <a:ext uri="{FF2B5EF4-FFF2-40B4-BE49-F238E27FC236}">
                <a16:creationId xmlns:a16="http://schemas.microsoft.com/office/drawing/2014/main" id="{919EA8AC-7BE6-40C6-BDEC-10F98C29C710}"/>
              </a:ext>
            </a:extLst>
          </p:cNvPr>
          <p:cNvCxnSpPr>
            <a:cxnSpLocks/>
          </p:cNvCxnSpPr>
          <p:nvPr/>
        </p:nvCxnSpPr>
        <p:spPr>
          <a:xfrm flipH="1">
            <a:off x="423333" y="3520126"/>
            <a:ext cx="11345334" cy="0"/>
          </a:xfrm>
          <a:prstGeom prst="line">
            <a:avLst/>
          </a:prstGeom>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6B2BE941-315B-4452-8CA3-CCBC313010F7}"/>
              </a:ext>
            </a:extLst>
          </p:cNvPr>
          <p:cNvSpPr txBox="1"/>
          <p:nvPr/>
        </p:nvSpPr>
        <p:spPr>
          <a:xfrm>
            <a:off x="423333" y="3555426"/>
            <a:ext cx="11345333" cy="2666756"/>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previous close nearly always refers to the previous day's final price.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opening price is the first trade price that was recorded.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high is the highest price at that a stock is listed during a period.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low is the lowest price of the period</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last price is the one at which the foremost recent transaction happens.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close is the last price once the market is closed on the day.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volume-weighted average worth (VWAP)  represents the typical price listed throughout the day, based on both volume and worth.</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and Share turnover is an estimation of stock liquidity. </a:t>
            </a:r>
          </a:p>
        </p:txBody>
      </p:sp>
      <p:pic>
        <p:nvPicPr>
          <p:cNvPr id="7" name="Picture 6">
            <a:extLst>
              <a:ext uri="{FF2B5EF4-FFF2-40B4-BE49-F238E27FC236}">
                <a16:creationId xmlns:a16="http://schemas.microsoft.com/office/drawing/2014/main" id="{F3E9528A-C86E-465A-99F4-BCA176AF514E}"/>
              </a:ext>
            </a:extLst>
          </p:cNvPr>
          <p:cNvPicPr>
            <a:picLocks noChangeAspect="1"/>
          </p:cNvPicPr>
          <p:nvPr/>
        </p:nvPicPr>
        <p:blipFill>
          <a:blip r:embed="rId2"/>
          <a:stretch>
            <a:fillRect/>
          </a:stretch>
        </p:blipFill>
        <p:spPr>
          <a:xfrm>
            <a:off x="423332" y="1266100"/>
            <a:ext cx="11345334" cy="2050964"/>
          </a:xfrm>
          <a:prstGeom prst="rect">
            <a:avLst/>
          </a:prstGeom>
        </p:spPr>
      </p:pic>
    </p:spTree>
    <p:extLst>
      <p:ext uri="{BB962C8B-B14F-4D97-AF65-F5344CB8AC3E}">
        <p14:creationId xmlns:p14="http://schemas.microsoft.com/office/powerpoint/2010/main" val="933081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6" name="Straight Connector 5">
            <a:extLst>
              <a:ext uri="{FF2B5EF4-FFF2-40B4-BE49-F238E27FC236}">
                <a16:creationId xmlns:a16="http://schemas.microsoft.com/office/drawing/2014/main" id="{919EA8AC-7BE6-40C6-BDEC-10F98C29C710}"/>
              </a:ext>
            </a:extLst>
          </p:cNvPr>
          <p:cNvCxnSpPr>
            <a:cxnSpLocks/>
          </p:cNvCxnSpPr>
          <p:nvPr/>
        </p:nvCxnSpPr>
        <p:spPr>
          <a:xfrm flipH="1">
            <a:off x="423333" y="3520126"/>
            <a:ext cx="11345334" cy="0"/>
          </a:xfrm>
          <a:prstGeom prst="line">
            <a:avLst/>
          </a:prstGeom>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6B2BE941-315B-4452-8CA3-CCBC313010F7}"/>
              </a:ext>
            </a:extLst>
          </p:cNvPr>
          <p:cNvSpPr txBox="1"/>
          <p:nvPr/>
        </p:nvSpPr>
        <p:spPr>
          <a:xfrm>
            <a:off x="317695" y="3636868"/>
            <a:ext cx="11450971" cy="2585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previous close nearly always refers to the previous day's final price.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opening price is the first trade price that was recorded.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high is the highest price at that a stock is listed during a period. </a:t>
            </a:r>
          </a:p>
          <a:p>
            <a:pPr marL="342900" indent="-342900">
              <a:buFont typeface="+mj-lt"/>
              <a:buAutoNum type="arabicPeriod"/>
            </a:pPr>
            <a:r>
              <a:rPr lang="en-US" sz="1800" dirty="0">
                <a:effectLst/>
                <a:latin typeface="Times New Roman" panose="02020603050405020304" pitchFamily="18" charset="0"/>
                <a:ea typeface="Calibri" panose="020F0502020204030204" pitchFamily="34" charset="0"/>
              </a:rPr>
              <a:t>The low is the lowest price of the period</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last price is the one at which the foremost recent transaction happens.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close is the last price once the market is closed on the day.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volume-weighted average worth (VWAP)  represents the typical price listed throughout the day, based on both volume and worth.</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and Share turnover is an estimation of stock liquidity. </a:t>
            </a:r>
          </a:p>
        </p:txBody>
      </p:sp>
      <p:pic>
        <p:nvPicPr>
          <p:cNvPr id="4" name="Picture 3">
            <a:extLst>
              <a:ext uri="{FF2B5EF4-FFF2-40B4-BE49-F238E27FC236}">
                <a16:creationId xmlns:a16="http://schemas.microsoft.com/office/drawing/2014/main" id="{06137101-C3DB-4F60-B4DD-95745266B487}"/>
              </a:ext>
            </a:extLst>
          </p:cNvPr>
          <p:cNvPicPr>
            <a:picLocks noChangeAspect="1"/>
          </p:cNvPicPr>
          <p:nvPr/>
        </p:nvPicPr>
        <p:blipFill>
          <a:blip r:embed="rId2"/>
          <a:stretch>
            <a:fillRect/>
          </a:stretch>
        </p:blipFill>
        <p:spPr>
          <a:xfrm>
            <a:off x="317695" y="1232307"/>
            <a:ext cx="11450972" cy="2105568"/>
          </a:xfrm>
          <a:prstGeom prst="rect">
            <a:avLst/>
          </a:prstGeom>
        </p:spPr>
      </p:pic>
    </p:spTree>
    <p:extLst>
      <p:ext uri="{BB962C8B-B14F-4D97-AF65-F5344CB8AC3E}">
        <p14:creationId xmlns:p14="http://schemas.microsoft.com/office/powerpoint/2010/main" val="20704589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5" name="Picture 4">
            <a:extLst>
              <a:ext uri="{FF2B5EF4-FFF2-40B4-BE49-F238E27FC236}">
                <a16:creationId xmlns:a16="http://schemas.microsoft.com/office/drawing/2014/main" id="{D5957E26-95E4-42A0-9F65-C88AD9A4C8B7}"/>
              </a:ext>
            </a:extLst>
          </p:cNvPr>
          <p:cNvPicPr>
            <a:picLocks noChangeAspect="1"/>
          </p:cNvPicPr>
          <p:nvPr/>
        </p:nvPicPr>
        <p:blipFill>
          <a:blip r:embed="rId2"/>
          <a:stretch>
            <a:fillRect/>
          </a:stretch>
        </p:blipFill>
        <p:spPr>
          <a:xfrm>
            <a:off x="600274" y="1469859"/>
            <a:ext cx="1696394" cy="15752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116B2D6B-41A5-4B27-B3D0-6294EB6EE4FB}"/>
              </a:ext>
            </a:extLst>
          </p:cNvPr>
          <p:cNvSpPr txBox="1"/>
          <p:nvPr/>
        </p:nvSpPr>
        <p:spPr>
          <a:xfrm>
            <a:off x="3479769" y="1611140"/>
            <a:ext cx="8287205" cy="646331"/>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p:txBody>
      </p:sp>
      <p:pic>
        <p:nvPicPr>
          <p:cNvPr id="14" name="Picture 13">
            <a:extLst>
              <a:ext uri="{FF2B5EF4-FFF2-40B4-BE49-F238E27FC236}">
                <a16:creationId xmlns:a16="http://schemas.microsoft.com/office/drawing/2014/main" id="{FDECF7A0-4A7D-4883-A24F-C1A3900D4599}"/>
              </a:ext>
            </a:extLst>
          </p:cNvPr>
          <p:cNvPicPr>
            <a:picLocks noChangeAspect="1"/>
          </p:cNvPicPr>
          <p:nvPr/>
        </p:nvPicPr>
        <p:blipFill>
          <a:blip r:embed="rId3"/>
          <a:stretch>
            <a:fillRect/>
          </a:stretch>
        </p:blipFill>
        <p:spPr>
          <a:xfrm>
            <a:off x="414418" y="3286709"/>
            <a:ext cx="2921581" cy="923330"/>
          </a:xfrm>
          <a:prstGeom prst="rect">
            <a:avLst/>
          </a:prstGeom>
        </p:spPr>
      </p:pic>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4"/>
          <a:stretch>
            <a:fillRect/>
          </a:stretch>
        </p:blipFill>
        <p:spPr>
          <a:xfrm>
            <a:off x="425021" y="5469029"/>
            <a:ext cx="2660107" cy="489672"/>
          </a:xfrm>
          <a:prstGeom prst="rect">
            <a:avLst/>
          </a:prstGeom>
        </p:spPr>
      </p:pic>
      <p:cxnSp>
        <p:nvCxnSpPr>
          <p:cNvPr id="18" name="Straight Connector 17">
            <a:extLst>
              <a:ext uri="{FF2B5EF4-FFF2-40B4-BE49-F238E27FC236}">
                <a16:creationId xmlns:a16="http://schemas.microsoft.com/office/drawing/2014/main" id="{C02635DE-1266-47DF-AA60-CEA8B2E9E869}"/>
              </a:ext>
            </a:extLst>
          </p:cNvPr>
          <p:cNvCxnSpPr/>
          <p:nvPr/>
        </p:nvCxnSpPr>
        <p:spPr>
          <a:xfrm>
            <a:off x="3386667" y="1359243"/>
            <a:ext cx="0" cy="5004487"/>
          </a:xfrm>
          <a:prstGeom prst="line">
            <a:avLst/>
          </a:prstGeom>
          <a:ln>
            <a:solidFill>
              <a:schemeClr val="tx2"/>
            </a:solidFill>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E64161E7-6191-4572-B0BA-8DA65F34BA39}"/>
              </a:ext>
            </a:extLst>
          </p:cNvPr>
          <p:cNvSpPr txBox="1"/>
          <p:nvPr/>
        </p:nvSpPr>
        <p:spPr>
          <a:xfrm>
            <a:off x="3481460" y="2594212"/>
            <a:ext cx="8287205" cy="2308324"/>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13 days,20 days,100 days, 200 days Simple moving averages were added in the data frame. conjointly enclosed were exponential moving averages for 7 days,13 days,20 days,100 days, and 200 days.1 day's previous lag values of volume is also added in as derived features. </a:t>
            </a:r>
          </a:p>
          <a:p>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and utilized as different feature variables for building the classification Models. Momentum, trend, volatility, volume indicators were added as feature variables.</a:t>
            </a:r>
          </a:p>
        </p:txBody>
      </p:sp>
      <p:sp>
        <p:nvSpPr>
          <p:cNvPr id="22" name="TextBox 21">
            <a:extLst>
              <a:ext uri="{FF2B5EF4-FFF2-40B4-BE49-F238E27FC236}">
                <a16:creationId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spTree>
    <p:extLst>
      <p:ext uri="{BB962C8B-B14F-4D97-AF65-F5344CB8AC3E}">
        <p14:creationId xmlns:p14="http://schemas.microsoft.com/office/powerpoint/2010/main" val="1105407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923330"/>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pic>
        <p:nvPicPr>
          <p:cNvPr id="8" name="Picture 7">
            <a:extLst>
              <a:ext uri="{FF2B5EF4-FFF2-40B4-BE49-F238E27FC236}">
                <a16:creationId xmlns:a16="http://schemas.microsoft.com/office/drawing/2014/main" id="{618BADCA-CF01-4D51-9A18-826466E20E97}"/>
              </a:ext>
            </a:extLst>
          </p:cNvPr>
          <p:cNvPicPr>
            <a:picLocks noChangeAspect="1"/>
          </p:cNvPicPr>
          <p:nvPr/>
        </p:nvPicPr>
        <p:blipFill>
          <a:blip r:embed="rId2"/>
          <a:stretch>
            <a:fillRect/>
          </a:stretch>
        </p:blipFill>
        <p:spPr>
          <a:xfrm>
            <a:off x="804660" y="1452807"/>
            <a:ext cx="2582007" cy="1490885"/>
          </a:xfrm>
          <a:prstGeom prst="rect">
            <a:avLst/>
          </a:prstGeom>
        </p:spPr>
      </p:pic>
      <p:pic>
        <p:nvPicPr>
          <p:cNvPr id="13" name="Picture 12">
            <a:extLst>
              <a:ext uri="{FF2B5EF4-FFF2-40B4-BE49-F238E27FC236}">
                <a16:creationId xmlns:a16="http://schemas.microsoft.com/office/drawing/2014/main" id="{FCB68E3F-8D8D-4F14-983B-EA4B28C967AC}"/>
              </a:ext>
            </a:extLst>
          </p:cNvPr>
          <p:cNvPicPr>
            <a:picLocks noChangeAspect="1"/>
          </p:cNvPicPr>
          <p:nvPr/>
        </p:nvPicPr>
        <p:blipFill>
          <a:blip r:embed="rId3"/>
          <a:stretch>
            <a:fillRect/>
          </a:stretch>
        </p:blipFill>
        <p:spPr>
          <a:xfrm>
            <a:off x="804660" y="3221005"/>
            <a:ext cx="2419855" cy="1386608"/>
          </a:xfrm>
          <a:prstGeom prst="rect">
            <a:avLst/>
          </a:prstGeom>
        </p:spPr>
      </p:pic>
      <p:pic>
        <p:nvPicPr>
          <p:cNvPr id="14" name="Picture 13">
            <a:extLst>
              <a:ext uri="{FF2B5EF4-FFF2-40B4-BE49-F238E27FC236}">
                <a16:creationId xmlns:a16="http://schemas.microsoft.com/office/drawing/2014/main" id="{CEA51BE9-5642-49A5-BCBB-3EBD10E7CFAB}"/>
              </a:ext>
            </a:extLst>
          </p:cNvPr>
          <p:cNvPicPr>
            <a:picLocks noChangeAspect="1"/>
          </p:cNvPicPr>
          <p:nvPr/>
        </p:nvPicPr>
        <p:blipFill>
          <a:blip r:embed="rId4"/>
          <a:stretch>
            <a:fillRect/>
          </a:stretch>
        </p:blipFill>
        <p:spPr>
          <a:xfrm>
            <a:off x="804661" y="4766460"/>
            <a:ext cx="2419854" cy="1457573"/>
          </a:xfrm>
          <a:prstGeom prst="rect">
            <a:avLst/>
          </a:prstGeom>
        </p:spPr>
      </p:pic>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Data Distribution plot of Feature variables and Close price for KOTAK Stock shows </a:t>
            </a:r>
            <a:r>
              <a:rPr kumimoji="0" lang="en-IN" sz="1800" b="0" i="0" u="none" strike="noStrike" kern="1200" cap="none" spc="0" normalizeH="0" baseline="0" noProof="0" dirty="0">
                <a:ln>
                  <a:noFill/>
                </a:ln>
                <a:solidFill>
                  <a:srgbClr val="000000"/>
                </a:solidFill>
                <a:effectLst/>
                <a:uLnTx/>
                <a:uFillTx/>
                <a:latin typeface="Roboto Slab"/>
                <a:ea typeface="Times New Roman" panose="02020603050405020304" pitchFamily="18" charset="0"/>
                <a:cs typeface="+mn-cs"/>
              </a:rPr>
              <a:t>Data has positive skewed distribution.</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20" name="TextBox 19">
            <a:extLst>
              <a:ext uri="{FF2B5EF4-FFF2-40B4-BE49-F238E27FC236}">
                <a16:creationId xmlns:a16="http://schemas.microsoft.com/office/drawing/2014/main" id="{0D0A357B-FD3E-44BC-9716-AA7969C9D9F4}"/>
              </a:ext>
            </a:extLst>
          </p:cNvPr>
          <p:cNvSpPr txBox="1"/>
          <p:nvPr/>
        </p:nvSpPr>
        <p:spPr>
          <a:xfrm>
            <a:off x="6440558" y="4943528"/>
            <a:ext cx="4732478"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Data Distribution plot of Feature variables and Close price for SBI Stock shows </a:t>
            </a:r>
            <a:r>
              <a:rPr kumimoji="0" lang="en-IN" sz="1800" b="0" i="0" u="none" strike="noStrike" kern="1200" cap="none" spc="0" normalizeH="0" baseline="0" noProof="0" dirty="0">
                <a:ln>
                  <a:noFill/>
                </a:ln>
                <a:solidFill>
                  <a:srgbClr val="000000"/>
                </a:solidFill>
                <a:effectLst/>
                <a:uLnTx/>
                <a:uFillTx/>
                <a:latin typeface="Roboto Slab"/>
                <a:ea typeface="Times New Roman" panose="02020603050405020304" pitchFamily="18" charset="0"/>
                <a:cs typeface="+mn-cs"/>
              </a:rPr>
              <a:t>Data has positive skewed distribution.</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Tree>
    <p:extLst>
      <p:ext uri="{BB962C8B-B14F-4D97-AF65-F5344CB8AC3E}">
        <p14:creationId xmlns:p14="http://schemas.microsoft.com/office/powerpoint/2010/main" val="1002561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Agenda</a:t>
            </a:r>
          </a:p>
        </p:txBody>
      </p:sp>
      <p:grpSp>
        <p:nvGrpSpPr>
          <p:cNvPr id="9" name="Group 8">
            <a:extLst>
              <a:ext uri="{FF2B5EF4-FFF2-40B4-BE49-F238E27FC236}">
                <a16:creationId xmlns:a16="http://schemas.microsoft.com/office/drawing/2014/main" id="{37F06B10-F2B9-45AE-BAEE-3A25BDC40F60}"/>
              </a:ext>
            </a:extLst>
          </p:cNvPr>
          <p:cNvGrpSpPr/>
          <p:nvPr/>
        </p:nvGrpSpPr>
        <p:grpSpPr>
          <a:xfrm>
            <a:off x="260025" y="1711930"/>
            <a:ext cx="3684148" cy="716410"/>
            <a:chOff x="1848112" y="1575921"/>
            <a:chExt cx="5288092" cy="781718"/>
          </a:xfrm>
        </p:grpSpPr>
        <p:sp>
          <p:nvSpPr>
            <p:cNvPr id="10" name="TextBox 9"/>
            <p:cNvSpPr txBox="1"/>
            <p:nvPr/>
          </p:nvSpPr>
          <p:spPr>
            <a:xfrm>
              <a:off x="2628512" y="2088972"/>
              <a:ext cx="4507692" cy="268667"/>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Back Ground | Current status | Why this study  </a:t>
              </a:r>
            </a:p>
          </p:txBody>
        </p:sp>
        <p:sp>
          <p:nvSpPr>
            <p:cNvPr id="11" name="TextBox 10"/>
            <p:cNvSpPr txBox="1"/>
            <p:nvPr/>
          </p:nvSpPr>
          <p:spPr>
            <a:xfrm>
              <a:off x="2602027" y="1662793"/>
              <a:ext cx="4507692" cy="403000"/>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Introduction</a:t>
              </a:r>
              <a:endParaRPr lang="ko-KR" altLang="en-US" b="1" dirty="0">
                <a:solidFill>
                  <a:schemeClr val="tx1">
                    <a:lumMod val="75000"/>
                    <a:lumOff val="25000"/>
                  </a:schemeClr>
                </a:solidFill>
                <a:latin typeface="+mj-lt"/>
                <a:cs typeface="Arial" pitchFamily="34" charset="0"/>
              </a:endParaRPr>
            </a:p>
          </p:txBody>
        </p:sp>
        <p:sp>
          <p:nvSpPr>
            <p:cNvPr id="12" name="TextBox 11"/>
            <p:cNvSpPr txBox="1"/>
            <p:nvPr/>
          </p:nvSpPr>
          <p:spPr>
            <a:xfrm>
              <a:off x="1848112" y="1575921"/>
              <a:ext cx="958095" cy="570917"/>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01</a:t>
              </a:r>
              <a:endParaRPr lang="ko-KR" altLang="en-US" sz="2800" b="1" dirty="0">
                <a:solidFill>
                  <a:schemeClr val="tx1">
                    <a:lumMod val="75000"/>
                    <a:lumOff val="25000"/>
                  </a:schemeClr>
                </a:solidFill>
                <a:latin typeface="+mj-lt"/>
                <a:cs typeface="Arial" pitchFamily="34" charset="0"/>
              </a:endParaRPr>
            </a:p>
          </p:txBody>
        </p:sp>
      </p:grpSp>
      <p:grpSp>
        <p:nvGrpSpPr>
          <p:cNvPr id="13" name="Group 12">
            <a:extLst>
              <a:ext uri="{FF2B5EF4-FFF2-40B4-BE49-F238E27FC236}">
                <a16:creationId xmlns:a16="http://schemas.microsoft.com/office/drawing/2014/main" id="{48C572D2-FF82-4F09-A87C-3D3A60EF1C3D}"/>
              </a:ext>
            </a:extLst>
          </p:cNvPr>
          <p:cNvGrpSpPr/>
          <p:nvPr/>
        </p:nvGrpSpPr>
        <p:grpSpPr>
          <a:xfrm>
            <a:off x="88384" y="2782244"/>
            <a:ext cx="5244336" cy="680781"/>
            <a:chOff x="1848112" y="1575921"/>
            <a:chExt cx="5244336" cy="680781"/>
          </a:xfrm>
        </p:grpSpPr>
        <p:sp>
          <p:nvSpPr>
            <p:cNvPr id="14" name="TextBox 13">
              <a:extLst>
                <a:ext uri="{FF2B5EF4-FFF2-40B4-BE49-F238E27FC236}">
                  <a16:creationId xmlns:a16="http://schemas.microsoft.com/office/drawing/2014/main" id="{4C6F8FA6-DB08-4060-9832-77D337D2BF55}"/>
                </a:ext>
              </a:extLst>
            </p:cNvPr>
            <p:cNvSpPr txBox="1"/>
            <p:nvPr/>
          </p:nvSpPr>
          <p:spPr>
            <a:xfrm>
              <a:off x="2584756" y="2010481"/>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000" dirty="0">
                <a:solidFill>
                  <a:schemeClr val="tx1">
                    <a:lumMod val="75000"/>
                    <a:lumOff val="25000"/>
                  </a:schemeClr>
                </a:solidFill>
                <a:latin typeface="+mj-lt"/>
                <a:cs typeface="Arial" pitchFamily="34" charset="0"/>
              </a:endParaRPr>
            </a:p>
          </p:txBody>
        </p:sp>
        <p:sp>
          <p:nvSpPr>
            <p:cNvPr id="15" name="TextBox 14">
              <a:extLst>
                <a:ext uri="{FF2B5EF4-FFF2-40B4-BE49-F238E27FC236}">
                  <a16:creationId xmlns:a16="http://schemas.microsoft.com/office/drawing/2014/main" id="{4FCF8A9D-7E22-4279-8535-9C4F0258D7B9}"/>
                </a:ext>
              </a:extLst>
            </p:cNvPr>
            <p:cNvSpPr txBox="1"/>
            <p:nvPr/>
          </p:nvSpPr>
          <p:spPr>
            <a:xfrm>
              <a:off x="2584756" y="164179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Literature Review</a:t>
              </a:r>
              <a:endParaRPr lang="ko-KR" altLang="en-US" b="1" dirty="0">
                <a:solidFill>
                  <a:schemeClr val="tx1">
                    <a:lumMod val="75000"/>
                    <a:lumOff val="25000"/>
                  </a:schemeClr>
                </a:solidFill>
                <a:latin typeface="+mj-lt"/>
                <a:cs typeface="Arial" pitchFamily="34" charset="0"/>
              </a:endParaRPr>
            </a:p>
          </p:txBody>
        </p:sp>
        <p:sp>
          <p:nvSpPr>
            <p:cNvPr id="16" name="TextBox 15">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02</a:t>
              </a:r>
              <a:endParaRPr lang="ko-KR" altLang="en-US" sz="2800" b="1" dirty="0">
                <a:solidFill>
                  <a:schemeClr val="tx1">
                    <a:lumMod val="75000"/>
                    <a:lumOff val="25000"/>
                  </a:schemeClr>
                </a:solidFill>
                <a:latin typeface="+mj-lt"/>
                <a:cs typeface="Arial" pitchFamily="34" charset="0"/>
              </a:endParaRPr>
            </a:p>
          </p:txBody>
        </p:sp>
      </p:grpSp>
      <p:grpSp>
        <p:nvGrpSpPr>
          <p:cNvPr id="17" name="Group 16">
            <a:extLst>
              <a:ext uri="{FF2B5EF4-FFF2-40B4-BE49-F238E27FC236}">
                <a16:creationId xmlns:a16="http://schemas.microsoft.com/office/drawing/2014/main" id="{C66517ED-D341-498B-BF06-476933A43F6B}"/>
              </a:ext>
            </a:extLst>
          </p:cNvPr>
          <p:cNvGrpSpPr/>
          <p:nvPr/>
        </p:nvGrpSpPr>
        <p:grpSpPr>
          <a:xfrm>
            <a:off x="214288" y="5037016"/>
            <a:ext cx="4493778" cy="805558"/>
            <a:chOff x="1830629" y="1575337"/>
            <a:chExt cx="5282581" cy="805558"/>
          </a:xfrm>
        </p:grpSpPr>
        <p:sp>
          <p:nvSpPr>
            <p:cNvPr id="18" name="TextBox 17">
              <a:extLst>
                <a:ext uri="{FF2B5EF4-FFF2-40B4-BE49-F238E27FC236}">
                  <a16:creationId xmlns:a16="http://schemas.microsoft.com/office/drawing/2014/main" id="{7DDE46A4-1F4F-419B-85C6-1ABD9A677D50}"/>
                </a:ext>
              </a:extLst>
            </p:cNvPr>
            <p:cNvSpPr txBox="1"/>
            <p:nvPr/>
          </p:nvSpPr>
          <p:spPr>
            <a:xfrm>
              <a:off x="2605518" y="1980785"/>
              <a:ext cx="4507692" cy="400110"/>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Primary &amp; Secondary Objectives | Expected Outcome</a:t>
              </a:r>
            </a:p>
            <a:p>
              <a:r>
                <a:rPr lang="en-US" altLang="ko-KR" sz="1000" dirty="0">
                  <a:solidFill>
                    <a:schemeClr val="tx1">
                      <a:lumMod val="75000"/>
                      <a:lumOff val="25000"/>
                    </a:schemeClr>
                  </a:solidFill>
                  <a:latin typeface="+mj-lt"/>
                  <a:cs typeface="Arial" pitchFamily="34" charset="0"/>
                </a:rPr>
                <a:t> </a:t>
              </a:r>
            </a:p>
          </p:txBody>
        </p:sp>
        <p:sp>
          <p:nvSpPr>
            <p:cNvPr id="19" name="TextBox 18">
              <a:extLst>
                <a:ext uri="{FF2B5EF4-FFF2-40B4-BE49-F238E27FC236}">
                  <a16:creationId xmlns:a16="http://schemas.microsoft.com/office/drawing/2014/main" id="{190EC436-1B46-49D9-A7E4-ADECB5E929DF}"/>
                </a:ext>
              </a:extLst>
            </p:cNvPr>
            <p:cNvSpPr txBox="1"/>
            <p:nvPr/>
          </p:nvSpPr>
          <p:spPr>
            <a:xfrm>
              <a:off x="2535876" y="164255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 Project Objectives  </a:t>
              </a:r>
              <a:endParaRPr lang="ko-KR" altLang="en-US" b="1" dirty="0">
                <a:solidFill>
                  <a:schemeClr val="tx1">
                    <a:lumMod val="75000"/>
                    <a:lumOff val="25000"/>
                  </a:schemeClr>
                </a:solidFill>
                <a:latin typeface="+mj-lt"/>
                <a:cs typeface="Arial" pitchFamily="34" charset="0"/>
              </a:endParaRPr>
            </a:p>
          </p:txBody>
        </p:sp>
        <p:sp>
          <p:nvSpPr>
            <p:cNvPr id="20" name="TextBox 19">
              <a:extLst>
                <a:ext uri="{FF2B5EF4-FFF2-40B4-BE49-F238E27FC236}">
                  <a16:creationId xmlns:a16="http://schemas.microsoft.com/office/drawing/2014/main" id="{CF831A6C-272F-4BDD-8F88-4227AAB90FB2}"/>
                </a:ext>
              </a:extLst>
            </p:cNvPr>
            <p:cNvSpPr txBox="1"/>
            <p:nvPr/>
          </p:nvSpPr>
          <p:spPr>
            <a:xfrm>
              <a:off x="1830629" y="1575337"/>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04</a:t>
              </a:r>
              <a:endParaRPr lang="ko-KR" altLang="en-US" sz="2800" b="1" dirty="0">
                <a:solidFill>
                  <a:schemeClr val="tx1">
                    <a:lumMod val="75000"/>
                    <a:lumOff val="25000"/>
                  </a:schemeClr>
                </a:solidFill>
                <a:latin typeface="+mj-lt"/>
                <a:cs typeface="Arial" pitchFamily="34" charset="0"/>
              </a:endParaRPr>
            </a:p>
          </p:txBody>
        </p:sp>
      </p:grpSp>
      <p:grpSp>
        <p:nvGrpSpPr>
          <p:cNvPr id="5" name="Group 4"/>
          <p:cNvGrpSpPr/>
          <p:nvPr/>
        </p:nvGrpSpPr>
        <p:grpSpPr>
          <a:xfrm>
            <a:off x="4035939" y="1751347"/>
            <a:ext cx="3715984" cy="620982"/>
            <a:chOff x="366296" y="5072998"/>
            <a:chExt cx="5339298" cy="620982"/>
          </a:xfrm>
        </p:grpSpPr>
        <p:grpSp>
          <p:nvGrpSpPr>
            <p:cNvPr id="21" name="Group 20">
              <a:extLst>
                <a:ext uri="{FF2B5EF4-FFF2-40B4-BE49-F238E27FC236}">
                  <a16:creationId xmlns:a16="http://schemas.microsoft.com/office/drawing/2014/main" id="{1DEE4032-D811-4C99-AE03-98362C887B64}"/>
                </a:ext>
              </a:extLst>
            </p:cNvPr>
            <p:cNvGrpSpPr/>
            <p:nvPr/>
          </p:nvGrpSpPr>
          <p:grpSpPr>
            <a:xfrm>
              <a:off x="366296" y="5072998"/>
              <a:ext cx="5339298" cy="523220"/>
              <a:chOff x="1683508" y="1590033"/>
              <a:chExt cx="5339298" cy="523220"/>
            </a:xfrm>
          </p:grpSpPr>
          <p:sp>
            <p:nvSpPr>
              <p:cNvPr id="23" name="TextBox 22">
                <a:extLst>
                  <a:ext uri="{FF2B5EF4-FFF2-40B4-BE49-F238E27FC236}">
                    <a16:creationId xmlns:a16="http://schemas.microsoft.com/office/drawing/2014/main" id="{3DFCC804-6C1D-4C67-B274-1978635DA6F9}"/>
                  </a:ext>
                </a:extLst>
              </p:cNvPr>
              <p:cNvSpPr txBox="1"/>
              <p:nvPr/>
            </p:nvSpPr>
            <p:spPr>
              <a:xfrm>
                <a:off x="2515114" y="1626240"/>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Project Methodology  </a:t>
                </a:r>
                <a:endParaRPr lang="ko-KR" altLang="en-US" b="1" dirty="0">
                  <a:solidFill>
                    <a:schemeClr val="tx1">
                      <a:lumMod val="75000"/>
                      <a:lumOff val="25000"/>
                    </a:schemeClr>
                  </a:solidFill>
                  <a:latin typeface="+mj-lt"/>
                  <a:cs typeface="Arial" pitchFamily="34" charset="0"/>
                </a:endParaRPr>
              </a:p>
            </p:txBody>
          </p:sp>
          <p:sp>
            <p:nvSpPr>
              <p:cNvPr id="24" name="TextBox 23">
                <a:extLst>
                  <a:ext uri="{FF2B5EF4-FFF2-40B4-BE49-F238E27FC236}">
                    <a16:creationId xmlns:a16="http://schemas.microsoft.com/office/drawing/2014/main" id="{7B7AC64B-48B2-4F4F-A626-7901145018C6}"/>
                  </a:ext>
                </a:extLst>
              </p:cNvPr>
              <p:cNvSpPr txBox="1"/>
              <p:nvPr/>
            </p:nvSpPr>
            <p:spPr>
              <a:xfrm>
                <a:off x="1683508" y="159003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05</a:t>
                </a:r>
                <a:endParaRPr lang="ko-KR" altLang="en-US" sz="2800" b="1" dirty="0">
                  <a:solidFill>
                    <a:schemeClr val="tx1">
                      <a:lumMod val="75000"/>
                      <a:lumOff val="25000"/>
                    </a:schemeClr>
                  </a:solidFill>
                  <a:latin typeface="+mj-lt"/>
                  <a:cs typeface="Arial" pitchFamily="34" charset="0"/>
                </a:endParaRPr>
              </a:p>
            </p:txBody>
          </p:sp>
        </p:grpSp>
        <p:sp>
          <p:nvSpPr>
            <p:cNvPr id="3" name="Rectangle 2"/>
            <p:cNvSpPr/>
            <p:nvPr/>
          </p:nvSpPr>
          <p:spPr>
            <a:xfrm>
              <a:off x="1228051" y="5440064"/>
              <a:ext cx="2840842" cy="253916"/>
            </a:xfrm>
            <a:prstGeom prst="rect">
              <a:avLst/>
            </a:prstGeom>
          </p:spPr>
          <p:txBody>
            <a:bodyPr wrap="none">
              <a:spAutoFit/>
            </a:bodyPr>
            <a:lstStyle/>
            <a:p>
              <a:r>
                <a:rPr lang="en-US" sz="1050" dirty="0"/>
                <a:t>Conceptual Framework | Research Design</a:t>
              </a:r>
            </a:p>
          </p:txBody>
        </p:sp>
      </p:grpSp>
      <p:grpSp>
        <p:nvGrpSpPr>
          <p:cNvPr id="25" name="Group 24">
            <a:extLst>
              <a:ext uri="{FF2B5EF4-FFF2-40B4-BE49-F238E27FC236}">
                <a16:creationId xmlns:a16="http://schemas.microsoft.com/office/drawing/2014/main" id="{37F06B10-F2B9-45AE-BAEE-3A25BDC40F60}"/>
              </a:ext>
            </a:extLst>
          </p:cNvPr>
          <p:cNvGrpSpPr/>
          <p:nvPr/>
        </p:nvGrpSpPr>
        <p:grpSpPr>
          <a:xfrm>
            <a:off x="4000419" y="2793980"/>
            <a:ext cx="3848699" cy="676334"/>
            <a:chOff x="1848112" y="1575921"/>
            <a:chExt cx="5360890" cy="676334"/>
          </a:xfrm>
        </p:grpSpPr>
        <p:sp>
          <p:nvSpPr>
            <p:cNvPr id="26" name="TextBox 25"/>
            <p:cNvSpPr txBox="1"/>
            <p:nvPr/>
          </p:nvSpPr>
          <p:spPr>
            <a:xfrm>
              <a:off x="2701310" y="2006034"/>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Business Context | Monetary Impact</a:t>
              </a:r>
            </a:p>
          </p:txBody>
        </p:sp>
        <p:sp>
          <p:nvSpPr>
            <p:cNvPr id="27" name="TextBox 26"/>
            <p:cNvSpPr txBox="1"/>
            <p:nvPr/>
          </p:nvSpPr>
          <p:spPr>
            <a:xfrm>
              <a:off x="2645983" y="165204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Business Understanding </a:t>
              </a:r>
              <a:endParaRPr lang="ko-KR" altLang="en-US" b="1" dirty="0">
                <a:solidFill>
                  <a:schemeClr val="tx1">
                    <a:lumMod val="75000"/>
                    <a:lumOff val="25000"/>
                  </a:schemeClr>
                </a:solidFill>
                <a:latin typeface="+mj-lt"/>
                <a:cs typeface="Arial" pitchFamily="34" charset="0"/>
              </a:endParaRPr>
            </a:p>
          </p:txBody>
        </p:sp>
        <p:sp>
          <p:nvSpPr>
            <p:cNvPr id="28" name="TextBox 27"/>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06</a:t>
              </a:r>
              <a:endParaRPr lang="ko-KR" altLang="en-US" sz="2800" b="1" dirty="0">
                <a:solidFill>
                  <a:schemeClr val="tx1">
                    <a:lumMod val="75000"/>
                    <a:lumOff val="25000"/>
                  </a:schemeClr>
                </a:solidFill>
                <a:latin typeface="+mj-lt"/>
                <a:cs typeface="Arial" pitchFamily="34" charset="0"/>
              </a:endParaRPr>
            </a:p>
          </p:txBody>
        </p:sp>
      </p:grpSp>
      <p:grpSp>
        <p:nvGrpSpPr>
          <p:cNvPr id="33" name="Group 32">
            <a:extLst>
              <a:ext uri="{FF2B5EF4-FFF2-40B4-BE49-F238E27FC236}">
                <a16:creationId xmlns:a16="http://schemas.microsoft.com/office/drawing/2014/main" id="{C66517ED-D341-498B-BF06-476933A43F6B}"/>
              </a:ext>
            </a:extLst>
          </p:cNvPr>
          <p:cNvGrpSpPr/>
          <p:nvPr/>
        </p:nvGrpSpPr>
        <p:grpSpPr>
          <a:xfrm>
            <a:off x="7800032" y="1612732"/>
            <a:ext cx="3521867" cy="639740"/>
            <a:chOff x="1848112" y="1575921"/>
            <a:chExt cx="5319257" cy="639740"/>
          </a:xfrm>
        </p:grpSpPr>
        <p:sp>
          <p:nvSpPr>
            <p:cNvPr id="34" name="TextBox 33">
              <a:extLst>
                <a:ext uri="{FF2B5EF4-FFF2-40B4-BE49-F238E27FC236}">
                  <a16:creationId xmlns:a16="http://schemas.microsoft.com/office/drawing/2014/main" id="{7DDE46A4-1F4F-419B-85C6-1ABD9A677D50}"/>
                </a:ext>
              </a:extLst>
            </p:cNvPr>
            <p:cNvSpPr txBox="1"/>
            <p:nvPr/>
          </p:nvSpPr>
          <p:spPr>
            <a:xfrm>
              <a:off x="2659678" y="1969440"/>
              <a:ext cx="4507691"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Univariate | Bivariate | Hypothesis </a:t>
              </a:r>
              <a:r>
                <a:rPr lang="en-US" altLang="ko-KR" sz="1000" dirty="0">
                  <a:solidFill>
                    <a:schemeClr val="tx1">
                      <a:lumMod val="75000"/>
                      <a:lumOff val="25000"/>
                    </a:schemeClr>
                  </a:solidFill>
                  <a:latin typeface="+mj-lt"/>
                  <a:cs typeface="Arial" pitchFamily="34" charset="0"/>
                </a:rPr>
                <a:t> </a:t>
              </a:r>
            </a:p>
          </p:txBody>
        </p:sp>
        <p:sp>
          <p:nvSpPr>
            <p:cNvPr id="35" name="TextBox 34">
              <a:extLst>
                <a:ext uri="{FF2B5EF4-FFF2-40B4-BE49-F238E27FC236}">
                  <a16:creationId xmlns:a16="http://schemas.microsoft.com/office/drawing/2014/main" id="{190EC436-1B46-49D9-A7E4-ADECB5E929DF}"/>
                </a:ext>
              </a:extLst>
            </p:cNvPr>
            <p:cNvSpPr txBox="1"/>
            <p:nvPr/>
          </p:nvSpPr>
          <p:spPr>
            <a:xfrm>
              <a:off x="2581500" y="163780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Descriptive Analytics</a:t>
              </a:r>
              <a:endParaRPr lang="ko-KR" altLang="en-US" b="1" dirty="0">
                <a:solidFill>
                  <a:schemeClr val="tx1">
                    <a:lumMod val="75000"/>
                    <a:lumOff val="25000"/>
                  </a:schemeClr>
                </a:solidFill>
                <a:latin typeface="+mj-lt"/>
                <a:cs typeface="Arial" pitchFamily="34" charset="0"/>
              </a:endParaRPr>
            </a:p>
          </p:txBody>
        </p:sp>
        <p:sp>
          <p:nvSpPr>
            <p:cNvPr id="36" name="TextBox 35">
              <a:extLst>
                <a:ext uri="{FF2B5EF4-FFF2-40B4-BE49-F238E27FC236}">
                  <a16:creationId xmlns:a16="http://schemas.microsoft.com/office/drawing/2014/main" id="{CF831A6C-272F-4BDD-8F88-4227AAB90FB2}"/>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09</a:t>
              </a:r>
              <a:endParaRPr lang="ko-KR" altLang="en-US" sz="2800" b="1" dirty="0">
                <a:solidFill>
                  <a:schemeClr val="tx1">
                    <a:lumMod val="75000"/>
                    <a:lumOff val="25000"/>
                  </a:schemeClr>
                </a:solidFill>
                <a:latin typeface="+mj-lt"/>
                <a:cs typeface="Arial" pitchFamily="34" charset="0"/>
              </a:endParaRPr>
            </a:p>
          </p:txBody>
        </p:sp>
      </p:grpSp>
      <p:grpSp>
        <p:nvGrpSpPr>
          <p:cNvPr id="37" name="Group 36"/>
          <p:cNvGrpSpPr/>
          <p:nvPr/>
        </p:nvGrpSpPr>
        <p:grpSpPr>
          <a:xfrm>
            <a:off x="7833109" y="4398982"/>
            <a:ext cx="4172861" cy="891895"/>
            <a:chOff x="530900" y="5058886"/>
            <a:chExt cx="5383988" cy="891895"/>
          </a:xfrm>
        </p:grpSpPr>
        <p:grpSp>
          <p:nvGrpSpPr>
            <p:cNvPr id="38" name="Group 37">
              <a:extLst>
                <a:ext uri="{FF2B5EF4-FFF2-40B4-BE49-F238E27FC236}">
                  <a16:creationId xmlns:a16="http://schemas.microsoft.com/office/drawing/2014/main" id="{1DEE4032-D811-4C99-AE03-98362C887B64}"/>
                </a:ext>
              </a:extLst>
            </p:cNvPr>
            <p:cNvGrpSpPr/>
            <p:nvPr/>
          </p:nvGrpSpPr>
          <p:grpSpPr>
            <a:xfrm>
              <a:off x="530900" y="5058886"/>
              <a:ext cx="5383988" cy="891895"/>
              <a:chOff x="1848112" y="1575921"/>
              <a:chExt cx="5383988" cy="891895"/>
            </a:xfrm>
          </p:grpSpPr>
          <p:sp>
            <p:nvSpPr>
              <p:cNvPr id="40" name="TextBox 39">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41" name="TextBox 40">
                <a:extLst>
                  <a:ext uri="{FF2B5EF4-FFF2-40B4-BE49-F238E27FC236}">
                    <a16:creationId xmlns:a16="http://schemas.microsoft.com/office/drawing/2014/main" id="{3DFCC804-6C1D-4C67-B274-1978635DA6F9}"/>
                  </a:ext>
                </a:extLst>
              </p:cNvPr>
              <p:cNvSpPr txBox="1"/>
              <p:nvPr/>
            </p:nvSpPr>
            <p:spPr>
              <a:xfrm>
                <a:off x="2501685" y="1618775"/>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Suggestions and Conclusions</a:t>
                </a:r>
                <a:endParaRPr lang="ko-KR" altLang="en-US" b="1" dirty="0">
                  <a:solidFill>
                    <a:schemeClr val="tx1">
                      <a:lumMod val="75000"/>
                      <a:lumOff val="25000"/>
                    </a:schemeClr>
                  </a:solidFill>
                  <a:latin typeface="+mj-lt"/>
                  <a:cs typeface="Arial" pitchFamily="34" charset="0"/>
                </a:endParaRPr>
              </a:p>
            </p:txBody>
          </p:sp>
          <p:sp>
            <p:nvSpPr>
              <p:cNvPr id="42" name="TextBox 41">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12</a:t>
                </a:r>
                <a:endParaRPr lang="ko-KR" altLang="en-US" sz="2800" b="1" dirty="0">
                  <a:solidFill>
                    <a:schemeClr val="tx1">
                      <a:lumMod val="75000"/>
                      <a:lumOff val="25000"/>
                    </a:schemeClr>
                  </a:solidFill>
                  <a:latin typeface="+mj-lt"/>
                  <a:cs typeface="Arial" pitchFamily="34" charset="0"/>
                </a:endParaRPr>
              </a:p>
            </p:txBody>
          </p:sp>
        </p:grpSp>
        <p:sp>
          <p:nvSpPr>
            <p:cNvPr id="39" name="Rectangle 38"/>
            <p:cNvSpPr/>
            <p:nvPr/>
          </p:nvSpPr>
          <p:spPr>
            <a:xfrm>
              <a:off x="1196963" y="5448440"/>
              <a:ext cx="2468598" cy="253916"/>
            </a:xfrm>
            <a:prstGeom prst="rect">
              <a:avLst/>
            </a:prstGeom>
          </p:spPr>
          <p:txBody>
            <a:bodyPr wrap="none">
              <a:spAutoFit/>
            </a:bodyPr>
            <a:lstStyle/>
            <a:p>
              <a:r>
                <a:rPr lang="en-US" sz="1050" dirty="0"/>
                <a:t>Insights  |  Next Step \| Future Scope </a:t>
              </a:r>
            </a:p>
          </p:txBody>
        </p:sp>
      </p:grpSp>
      <p:grpSp>
        <p:nvGrpSpPr>
          <p:cNvPr id="43" name="Group 42"/>
          <p:cNvGrpSpPr/>
          <p:nvPr/>
        </p:nvGrpSpPr>
        <p:grpSpPr>
          <a:xfrm>
            <a:off x="129892" y="3897108"/>
            <a:ext cx="5244336" cy="691368"/>
            <a:chOff x="530900" y="5058886"/>
            <a:chExt cx="5244336" cy="691368"/>
          </a:xfrm>
        </p:grpSpPr>
        <p:grpSp>
          <p:nvGrpSpPr>
            <p:cNvPr id="44" name="Group 43">
              <a:extLst>
                <a:ext uri="{FF2B5EF4-FFF2-40B4-BE49-F238E27FC236}">
                  <a16:creationId xmlns:a16="http://schemas.microsoft.com/office/drawing/2014/main" id="{1DEE4032-D811-4C99-AE03-98362C887B64}"/>
                </a:ext>
              </a:extLst>
            </p:cNvPr>
            <p:cNvGrpSpPr/>
            <p:nvPr/>
          </p:nvGrpSpPr>
          <p:grpSpPr>
            <a:xfrm>
              <a:off x="530900" y="5058886"/>
              <a:ext cx="5244336" cy="523220"/>
              <a:chOff x="1848112" y="1575921"/>
              <a:chExt cx="5244336" cy="523220"/>
            </a:xfrm>
          </p:grpSpPr>
          <p:sp>
            <p:nvSpPr>
              <p:cNvPr id="47" name="TextBox 46">
                <a:extLst>
                  <a:ext uri="{FF2B5EF4-FFF2-40B4-BE49-F238E27FC236}">
                    <a16:creationId xmlns:a16="http://schemas.microsoft.com/office/drawing/2014/main" id="{3DFCC804-6C1D-4C67-B274-1978635DA6F9}"/>
                  </a:ext>
                </a:extLst>
              </p:cNvPr>
              <p:cNvSpPr txBox="1"/>
              <p:nvPr/>
            </p:nvSpPr>
            <p:spPr>
              <a:xfrm>
                <a:off x="2584756" y="1641696"/>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Problem Statement</a:t>
                </a:r>
                <a:endParaRPr lang="ko-KR" altLang="en-US" b="1" dirty="0">
                  <a:solidFill>
                    <a:schemeClr val="tx1">
                      <a:lumMod val="75000"/>
                      <a:lumOff val="25000"/>
                    </a:schemeClr>
                  </a:solidFill>
                  <a:latin typeface="+mj-lt"/>
                  <a:cs typeface="Arial" pitchFamily="34" charset="0"/>
                </a:endParaRPr>
              </a:p>
            </p:txBody>
          </p:sp>
          <p:sp>
            <p:nvSpPr>
              <p:cNvPr id="48" name="TextBox 47">
                <a:extLst>
                  <a:ext uri="{FF2B5EF4-FFF2-40B4-BE49-F238E27FC236}">
                    <a16:creationId xmlns:a16="http://schemas.microsoft.com/office/drawing/2014/main"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03</a:t>
                </a:r>
                <a:endParaRPr lang="ko-KR" altLang="en-US" sz="2800" b="1" dirty="0">
                  <a:solidFill>
                    <a:schemeClr val="tx1">
                      <a:lumMod val="75000"/>
                      <a:lumOff val="25000"/>
                    </a:schemeClr>
                  </a:solidFill>
                  <a:latin typeface="+mj-lt"/>
                  <a:cs typeface="Arial" pitchFamily="34" charset="0"/>
                </a:endParaRPr>
              </a:p>
            </p:txBody>
          </p:sp>
        </p:grpSp>
        <p:sp>
          <p:nvSpPr>
            <p:cNvPr id="45" name="Rectangle 44"/>
            <p:cNvSpPr/>
            <p:nvPr/>
          </p:nvSpPr>
          <p:spPr>
            <a:xfrm>
              <a:off x="1267544" y="5496338"/>
              <a:ext cx="2682145" cy="253916"/>
            </a:xfrm>
            <a:prstGeom prst="rect">
              <a:avLst/>
            </a:prstGeom>
          </p:spPr>
          <p:txBody>
            <a:bodyPr wrap="none">
              <a:spAutoFit/>
            </a:bodyPr>
            <a:lstStyle/>
            <a:p>
              <a:r>
                <a:rPr lang="en-US" sz="1050" dirty="0"/>
                <a:t>Business Problem |  Analytics Solution </a:t>
              </a:r>
            </a:p>
          </p:txBody>
        </p:sp>
      </p:grpSp>
      <p:grpSp>
        <p:nvGrpSpPr>
          <p:cNvPr id="49" name="Group 48">
            <a:extLst>
              <a:ext uri="{FF2B5EF4-FFF2-40B4-BE49-F238E27FC236}">
                <a16:creationId xmlns:a16="http://schemas.microsoft.com/office/drawing/2014/main" id="{37F06B10-F2B9-45AE-BAEE-3A25BDC40F60}"/>
              </a:ext>
            </a:extLst>
          </p:cNvPr>
          <p:cNvGrpSpPr/>
          <p:nvPr/>
        </p:nvGrpSpPr>
        <p:grpSpPr>
          <a:xfrm>
            <a:off x="3925721" y="3912576"/>
            <a:ext cx="4825987" cy="644520"/>
            <a:chOff x="1848112" y="1575921"/>
            <a:chExt cx="5288345" cy="644520"/>
          </a:xfrm>
        </p:grpSpPr>
        <p:sp>
          <p:nvSpPr>
            <p:cNvPr id="50" name="TextBox 49"/>
            <p:cNvSpPr txBox="1"/>
            <p:nvPr/>
          </p:nvSpPr>
          <p:spPr>
            <a:xfrm>
              <a:off x="2628764" y="1966525"/>
              <a:ext cx="4507693"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Data Collection | Variables  </a:t>
              </a:r>
            </a:p>
          </p:txBody>
        </p:sp>
        <p:sp>
          <p:nvSpPr>
            <p:cNvPr id="51" name="TextBox 50"/>
            <p:cNvSpPr txBox="1"/>
            <p:nvPr/>
          </p:nvSpPr>
          <p:spPr>
            <a:xfrm>
              <a:off x="2578371" y="1600386"/>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Understanding </a:t>
              </a:r>
              <a:endParaRPr lang="ko-KR" altLang="en-US" b="1" dirty="0">
                <a:solidFill>
                  <a:schemeClr val="tx1">
                    <a:lumMod val="75000"/>
                    <a:lumOff val="25000"/>
                  </a:schemeClr>
                </a:solidFill>
                <a:latin typeface="+mj-lt"/>
                <a:cs typeface="Arial" pitchFamily="34" charset="0"/>
              </a:endParaRPr>
            </a:p>
          </p:txBody>
        </p:sp>
        <p:sp>
          <p:nvSpPr>
            <p:cNvPr id="52" name="TextBox 51"/>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07</a:t>
              </a:r>
              <a:endParaRPr lang="ko-KR" altLang="en-US" sz="2800" b="1" dirty="0">
                <a:solidFill>
                  <a:schemeClr val="tx1">
                    <a:lumMod val="75000"/>
                    <a:lumOff val="25000"/>
                  </a:schemeClr>
                </a:solidFill>
                <a:latin typeface="+mj-lt"/>
                <a:cs typeface="Arial" pitchFamily="34" charset="0"/>
              </a:endParaRPr>
            </a:p>
          </p:txBody>
        </p:sp>
      </p:grpSp>
      <p:grpSp>
        <p:nvGrpSpPr>
          <p:cNvPr id="53" name="Group 52">
            <a:extLst>
              <a:ext uri="{FF2B5EF4-FFF2-40B4-BE49-F238E27FC236}">
                <a16:creationId xmlns:a16="http://schemas.microsoft.com/office/drawing/2014/main" id="{37F06B10-F2B9-45AE-BAEE-3A25BDC40F60}"/>
              </a:ext>
            </a:extLst>
          </p:cNvPr>
          <p:cNvGrpSpPr/>
          <p:nvPr/>
        </p:nvGrpSpPr>
        <p:grpSpPr>
          <a:xfrm>
            <a:off x="4035939" y="4990383"/>
            <a:ext cx="3647069" cy="661562"/>
            <a:chOff x="1848112" y="1575921"/>
            <a:chExt cx="5307517" cy="661562"/>
          </a:xfrm>
        </p:grpSpPr>
        <p:sp>
          <p:nvSpPr>
            <p:cNvPr id="54" name="TextBox 53"/>
            <p:cNvSpPr txBox="1"/>
            <p:nvPr/>
          </p:nvSpPr>
          <p:spPr>
            <a:xfrm>
              <a:off x="2647937" y="1983567"/>
              <a:ext cx="4507692" cy="253916"/>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Pre-processing | Process \| Techniques </a:t>
              </a:r>
            </a:p>
          </p:txBody>
        </p:sp>
        <p:sp>
          <p:nvSpPr>
            <p:cNvPr id="55" name="TextBox 54"/>
            <p:cNvSpPr txBox="1"/>
            <p:nvPr/>
          </p:nvSpPr>
          <p:spPr>
            <a:xfrm>
              <a:off x="2647936" y="162609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Data Preparation </a:t>
              </a:r>
              <a:endParaRPr lang="ko-KR" altLang="en-US" b="1" dirty="0">
                <a:solidFill>
                  <a:schemeClr val="tx1">
                    <a:lumMod val="75000"/>
                    <a:lumOff val="25000"/>
                  </a:schemeClr>
                </a:solidFill>
                <a:latin typeface="+mj-lt"/>
                <a:cs typeface="Arial" pitchFamily="34" charset="0"/>
              </a:endParaRPr>
            </a:p>
          </p:txBody>
        </p:sp>
        <p:sp>
          <p:nvSpPr>
            <p:cNvPr id="56" name="TextBox 55"/>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08</a:t>
              </a:r>
              <a:endParaRPr lang="ko-KR" altLang="en-US" sz="2800" b="1" dirty="0">
                <a:solidFill>
                  <a:schemeClr val="tx1">
                    <a:lumMod val="75000"/>
                    <a:lumOff val="25000"/>
                  </a:schemeClr>
                </a:solidFill>
                <a:latin typeface="+mj-lt"/>
                <a:cs typeface="Arial" pitchFamily="34" charset="0"/>
              </a:endParaRPr>
            </a:p>
          </p:txBody>
        </p:sp>
      </p:grpSp>
      <p:grpSp>
        <p:nvGrpSpPr>
          <p:cNvPr id="2" name="Group 1"/>
          <p:cNvGrpSpPr/>
          <p:nvPr/>
        </p:nvGrpSpPr>
        <p:grpSpPr>
          <a:xfrm>
            <a:off x="7800032" y="2497866"/>
            <a:ext cx="3801674" cy="635381"/>
            <a:chOff x="5576007" y="4046503"/>
            <a:chExt cx="5314026" cy="635381"/>
          </a:xfrm>
        </p:grpSpPr>
        <p:grpSp>
          <p:nvGrpSpPr>
            <p:cNvPr id="29" name="Group 28">
              <a:extLst>
                <a:ext uri="{FF2B5EF4-FFF2-40B4-BE49-F238E27FC236}">
                  <a16:creationId xmlns:a16="http://schemas.microsoft.com/office/drawing/2014/main" id="{48C572D2-FF82-4F09-A87C-3D3A60EF1C3D}"/>
                </a:ext>
              </a:extLst>
            </p:cNvPr>
            <p:cNvGrpSpPr/>
            <p:nvPr/>
          </p:nvGrpSpPr>
          <p:grpSpPr>
            <a:xfrm>
              <a:off x="5576007" y="4046503"/>
              <a:ext cx="5314026" cy="635381"/>
              <a:chOff x="1848112" y="1575921"/>
              <a:chExt cx="5314026" cy="635381"/>
            </a:xfrm>
          </p:grpSpPr>
          <p:sp>
            <p:nvSpPr>
              <p:cNvPr id="30" name="TextBox 29">
                <a:extLst>
                  <a:ext uri="{FF2B5EF4-FFF2-40B4-BE49-F238E27FC236}">
                    <a16:creationId xmlns:a16="http://schemas.microsoft.com/office/drawing/2014/main" id="{4C6F8FA6-DB08-4060-9832-77D337D2BF55}"/>
                  </a:ext>
                </a:extLst>
              </p:cNvPr>
              <p:cNvSpPr txBox="1"/>
              <p:nvPr/>
            </p:nvSpPr>
            <p:spPr>
              <a:xfrm>
                <a:off x="2654446" y="1965081"/>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Machine Learning | Model Evaluation |  Insights </a:t>
                </a:r>
              </a:p>
            </p:txBody>
          </p:sp>
          <p:sp>
            <p:nvSpPr>
              <p:cNvPr id="31" name="TextBox 30">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32" name="TextBox 31">
                <a:extLst>
                  <a:ext uri="{FF2B5EF4-FFF2-40B4-BE49-F238E27FC236}">
                    <a16:creationId xmlns:a16="http://schemas.microsoft.com/office/drawing/2014/main" id="{3E6D74D0-F347-4E58-A9D8-7E9536FAAEC3}"/>
                  </a:ext>
                </a:extLst>
              </p:cNvPr>
              <p:cNvSpPr txBox="1"/>
              <p:nvPr/>
            </p:nvSpPr>
            <p:spPr>
              <a:xfrm>
                <a:off x="1848112" y="1575921"/>
                <a:ext cx="958095"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10</a:t>
                </a:r>
                <a:endParaRPr lang="ko-KR" altLang="en-US" sz="2800" b="1" dirty="0">
                  <a:solidFill>
                    <a:schemeClr val="tx1">
                      <a:lumMod val="75000"/>
                      <a:lumOff val="25000"/>
                    </a:schemeClr>
                  </a:solidFill>
                  <a:latin typeface="+mj-lt"/>
                  <a:cs typeface="Arial" pitchFamily="34" charset="0"/>
                </a:endParaRPr>
              </a:p>
            </p:txBody>
          </p:sp>
        </p:grpSp>
        <p:sp>
          <p:nvSpPr>
            <p:cNvPr id="57" name="TextBox 56"/>
            <p:cNvSpPr txBox="1"/>
            <p:nvPr/>
          </p:nvSpPr>
          <p:spPr>
            <a:xfrm>
              <a:off x="6359644" y="4087908"/>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Modeling</a:t>
              </a:r>
              <a:endParaRPr lang="ko-KR" altLang="en-US" b="1" dirty="0">
                <a:solidFill>
                  <a:schemeClr val="tx1">
                    <a:lumMod val="75000"/>
                    <a:lumOff val="25000"/>
                  </a:schemeClr>
                </a:solidFill>
                <a:latin typeface="+mj-lt"/>
                <a:cs typeface="Arial" pitchFamily="34" charset="0"/>
              </a:endParaRPr>
            </a:p>
          </p:txBody>
        </p:sp>
      </p:grpSp>
      <p:grpSp>
        <p:nvGrpSpPr>
          <p:cNvPr id="62" name="Group 61"/>
          <p:cNvGrpSpPr/>
          <p:nvPr/>
        </p:nvGrpSpPr>
        <p:grpSpPr>
          <a:xfrm>
            <a:off x="7809398" y="3442821"/>
            <a:ext cx="4196572" cy="660470"/>
            <a:chOff x="5576007" y="4046503"/>
            <a:chExt cx="5291329" cy="660470"/>
          </a:xfrm>
        </p:grpSpPr>
        <p:grpSp>
          <p:nvGrpSpPr>
            <p:cNvPr id="63" name="Group 62">
              <a:extLst>
                <a:ext uri="{FF2B5EF4-FFF2-40B4-BE49-F238E27FC236}">
                  <a16:creationId xmlns:a16="http://schemas.microsoft.com/office/drawing/2014/main" id="{48C572D2-FF82-4F09-A87C-3D3A60EF1C3D}"/>
                </a:ext>
              </a:extLst>
            </p:cNvPr>
            <p:cNvGrpSpPr/>
            <p:nvPr/>
          </p:nvGrpSpPr>
          <p:grpSpPr>
            <a:xfrm>
              <a:off x="5576007" y="4046503"/>
              <a:ext cx="5291329" cy="660470"/>
              <a:chOff x="1848112" y="1575921"/>
              <a:chExt cx="5291329" cy="660470"/>
            </a:xfrm>
          </p:grpSpPr>
          <p:sp>
            <p:nvSpPr>
              <p:cNvPr id="65" name="TextBox 64">
                <a:extLst>
                  <a:ext uri="{FF2B5EF4-FFF2-40B4-BE49-F238E27FC236}">
                    <a16:creationId xmlns:a16="http://schemas.microsoft.com/office/drawing/2014/main" id="{4C6F8FA6-DB08-4060-9832-77D337D2BF55}"/>
                  </a:ext>
                </a:extLst>
              </p:cNvPr>
              <p:cNvSpPr txBox="1"/>
              <p:nvPr/>
            </p:nvSpPr>
            <p:spPr>
              <a:xfrm>
                <a:off x="2522754" y="1990170"/>
                <a:ext cx="4507692" cy="246221"/>
              </a:xfrm>
              <a:prstGeom prst="rect">
                <a:avLst/>
              </a:prstGeom>
              <a:noFill/>
            </p:spPr>
            <p:txBody>
              <a:bodyPr wrap="square" rtlCol="0">
                <a:spAutoFit/>
              </a:bodyPr>
              <a:lstStyle/>
              <a:p>
                <a:r>
                  <a:rPr lang="en-US" altLang="ko-KR" sz="1000" dirty="0">
                    <a:solidFill>
                      <a:schemeClr val="tx1">
                        <a:lumMod val="75000"/>
                        <a:lumOff val="25000"/>
                      </a:schemeClr>
                    </a:solidFill>
                    <a:cs typeface="Arial" pitchFamily="34" charset="0"/>
                  </a:rPr>
                  <a:t>Applications |  Demo </a:t>
                </a:r>
              </a:p>
            </p:txBody>
          </p:sp>
          <p:sp>
            <p:nvSpPr>
              <p:cNvPr id="66" name="TextBox 65">
                <a:extLst>
                  <a:ext uri="{FF2B5EF4-FFF2-40B4-BE49-F238E27FC236}">
                    <a16:creationId xmlns:a16="http://schemas.microsoft.com/office/drawing/2014/main" id="{4FCF8A9D-7E22-4279-8535-9C4F0258D7B9}"/>
                  </a:ext>
                </a:extLst>
              </p:cNvPr>
              <p:cNvSpPr txBox="1"/>
              <p:nvPr/>
            </p:nvSpPr>
            <p:spPr>
              <a:xfrm>
                <a:off x="2631749" y="1610423"/>
                <a:ext cx="4507692" cy="369332"/>
              </a:xfrm>
              <a:prstGeom prst="rect">
                <a:avLst/>
              </a:prstGeom>
              <a:noFill/>
            </p:spPr>
            <p:txBody>
              <a:bodyPr wrap="square" lIns="108000" rIns="108000" rtlCol="0">
                <a:spAutoFit/>
              </a:bodyPr>
              <a:lstStyle/>
              <a:p>
                <a:endParaRPr lang="ko-KR" altLang="en-US" b="1" dirty="0">
                  <a:solidFill>
                    <a:schemeClr val="tx1">
                      <a:lumMod val="75000"/>
                      <a:lumOff val="25000"/>
                    </a:schemeClr>
                  </a:solidFill>
                  <a:latin typeface="+mj-lt"/>
                  <a:cs typeface="Arial" pitchFamily="34" charset="0"/>
                </a:endParaRPr>
              </a:p>
            </p:txBody>
          </p:sp>
          <p:sp>
            <p:nvSpPr>
              <p:cNvPr id="67" name="TextBox 66">
                <a:extLst>
                  <a:ext uri="{FF2B5EF4-FFF2-40B4-BE49-F238E27FC236}">
                    <a16:creationId xmlns:a16="http://schemas.microsoft.com/office/drawing/2014/main"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11</a:t>
                </a:r>
                <a:endParaRPr lang="ko-KR" altLang="en-US" sz="2800" b="1" dirty="0">
                  <a:solidFill>
                    <a:schemeClr val="tx1">
                      <a:lumMod val="75000"/>
                      <a:lumOff val="25000"/>
                    </a:schemeClr>
                  </a:solidFill>
                  <a:latin typeface="+mj-lt"/>
                  <a:cs typeface="Arial" pitchFamily="34" charset="0"/>
                </a:endParaRPr>
              </a:p>
            </p:txBody>
          </p:sp>
        </p:grpSp>
        <p:sp>
          <p:nvSpPr>
            <p:cNvPr id="64" name="TextBox 63"/>
            <p:cNvSpPr txBox="1"/>
            <p:nvPr/>
          </p:nvSpPr>
          <p:spPr>
            <a:xfrm>
              <a:off x="6250649" y="411658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Model Deployment</a:t>
              </a:r>
              <a:endParaRPr lang="ko-KR" altLang="en-US" b="1" dirty="0">
                <a:solidFill>
                  <a:schemeClr val="tx1">
                    <a:lumMod val="75000"/>
                    <a:lumOff val="25000"/>
                  </a:schemeClr>
                </a:solidFill>
                <a:latin typeface="+mj-lt"/>
                <a:cs typeface="Arial" pitchFamily="34" charset="0"/>
              </a:endParaRPr>
            </a:p>
          </p:txBody>
        </p:sp>
      </p:grpSp>
      <p:grpSp>
        <p:nvGrpSpPr>
          <p:cNvPr id="68" name="Group 67"/>
          <p:cNvGrpSpPr/>
          <p:nvPr/>
        </p:nvGrpSpPr>
        <p:grpSpPr>
          <a:xfrm>
            <a:off x="7889978" y="5389152"/>
            <a:ext cx="3937507" cy="891173"/>
            <a:chOff x="486960" y="5059608"/>
            <a:chExt cx="5427928" cy="891173"/>
          </a:xfrm>
        </p:grpSpPr>
        <p:grpSp>
          <p:nvGrpSpPr>
            <p:cNvPr id="69" name="Group 68">
              <a:extLst>
                <a:ext uri="{FF2B5EF4-FFF2-40B4-BE49-F238E27FC236}">
                  <a16:creationId xmlns:a16="http://schemas.microsoft.com/office/drawing/2014/main" id="{1DEE4032-D811-4C99-AE03-98362C887B64}"/>
                </a:ext>
              </a:extLst>
            </p:cNvPr>
            <p:cNvGrpSpPr/>
            <p:nvPr/>
          </p:nvGrpSpPr>
          <p:grpSpPr>
            <a:xfrm>
              <a:off x="486960" y="5059608"/>
              <a:ext cx="5427928" cy="891173"/>
              <a:chOff x="1804172" y="1576643"/>
              <a:chExt cx="5427928" cy="891173"/>
            </a:xfrm>
          </p:grpSpPr>
          <p:sp>
            <p:nvSpPr>
              <p:cNvPr id="71" name="TextBox 70">
                <a:extLst>
                  <a:ext uri="{FF2B5EF4-FFF2-40B4-BE49-F238E27FC236}">
                    <a16:creationId xmlns:a16="http://schemas.microsoft.com/office/drawing/2014/main" id="{1D9D096A-3B24-4BB9-A2CC-E0717D579571}"/>
                  </a:ext>
                </a:extLst>
              </p:cNvPr>
              <p:cNvSpPr txBox="1"/>
              <p:nvPr/>
            </p:nvSpPr>
            <p:spPr>
              <a:xfrm>
                <a:off x="2724408" y="2213900"/>
                <a:ext cx="4507692" cy="253916"/>
              </a:xfrm>
              <a:prstGeom prst="rect">
                <a:avLst/>
              </a:prstGeom>
              <a:noFill/>
            </p:spPr>
            <p:txBody>
              <a:bodyPr wrap="square" rtlCol="0">
                <a:spAutoFit/>
              </a:bodyPr>
              <a:lstStyle/>
              <a:p>
                <a:endParaRPr lang="en-US" altLang="ko-KR" sz="1000" dirty="0">
                  <a:solidFill>
                    <a:schemeClr val="tx1">
                      <a:lumMod val="75000"/>
                      <a:lumOff val="25000"/>
                    </a:schemeClr>
                  </a:solidFill>
                  <a:latin typeface="+mj-lt"/>
                  <a:cs typeface="Arial" pitchFamily="34" charset="0"/>
                </a:endParaRPr>
              </a:p>
            </p:txBody>
          </p:sp>
          <p:sp>
            <p:nvSpPr>
              <p:cNvPr id="72" name="TextBox 71">
                <a:extLst>
                  <a:ext uri="{FF2B5EF4-FFF2-40B4-BE49-F238E27FC236}">
                    <a16:creationId xmlns:a16="http://schemas.microsoft.com/office/drawing/2014/main" id="{3DFCC804-6C1D-4C67-B274-1978635DA6F9}"/>
                  </a:ext>
                </a:extLst>
              </p:cNvPr>
              <p:cNvSpPr txBox="1"/>
              <p:nvPr/>
            </p:nvSpPr>
            <p:spPr>
              <a:xfrm>
                <a:off x="2516908" y="161928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Annexure </a:t>
                </a:r>
                <a:endParaRPr lang="ko-KR" altLang="en-US" b="1" dirty="0">
                  <a:solidFill>
                    <a:schemeClr val="tx1">
                      <a:lumMod val="75000"/>
                      <a:lumOff val="25000"/>
                    </a:schemeClr>
                  </a:solidFill>
                  <a:latin typeface="+mj-lt"/>
                  <a:cs typeface="Arial" pitchFamily="34" charset="0"/>
                </a:endParaRPr>
              </a:p>
            </p:txBody>
          </p:sp>
          <p:sp>
            <p:nvSpPr>
              <p:cNvPr id="73" name="TextBox 72">
                <a:extLst>
                  <a:ext uri="{FF2B5EF4-FFF2-40B4-BE49-F238E27FC236}">
                    <a16:creationId xmlns:a16="http://schemas.microsoft.com/office/drawing/2014/main" id="{7B7AC64B-48B2-4F4F-A626-7901145018C6}"/>
                  </a:ext>
                </a:extLst>
              </p:cNvPr>
              <p:cNvSpPr txBox="1"/>
              <p:nvPr/>
            </p:nvSpPr>
            <p:spPr>
              <a:xfrm>
                <a:off x="1804172" y="157664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13</a:t>
                </a:r>
                <a:endParaRPr lang="ko-KR" altLang="en-US" sz="2800" b="1" dirty="0">
                  <a:solidFill>
                    <a:schemeClr val="tx1">
                      <a:lumMod val="75000"/>
                      <a:lumOff val="25000"/>
                    </a:schemeClr>
                  </a:solidFill>
                  <a:latin typeface="+mj-lt"/>
                  <a:cs typeface="Arial" pitchFamily="34" charset="0"/>
                </a:endParaRPr>
              </a:p>
            </p:txBody>
          </p:sp>
        </p:grpSp>
        <p:sp>
          <p:nvSpPr>
            <p:cNvPr id="70" name="Rectangle 69"/>
            <p:cNvSpPr/>
            <p:nvPr/>
          </p:nvSpPr>
          <p:spPr>
            <a:xfrm>
              <a:off x="1158630" y="5459387"/>
              <a:ext cx="4101776" cy="253916"/>
            </a:xfrm>
            <a:prstGeom prst="rect">
              <a:avLst/>
            </a:prstGeom>
          </p:spPr>
          <p:txBody>
            <a:bodyPr wrap="none">
              <a:spAutoFit/>
            </a:bodyPr>
            <a:lstStyle/>
            <a:p>
              <a:r>
                <a:rPr lang="en-US" sz="1050" dirty="0"/>
                <a:t>References | Publications | Plagiarism Score</a:t>
              </a:r>
            </a:p>
          </p:txBody>
        </p:sp>
      </p:grpSp>
    </p:spTree>
    <p:extLst>
      <p:ext uri="{BB962C8B-B14F-4D97-AF65-F5344CB8AC3E}">
        <p14:creationId xmlns:p14="http://schemas.microsoft.com/office/powerpoint/2010/main" val="3248360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646331"/>
          </a:xfrm>
          <a:prstGeom prst="rect">
            <a:avLst/>
          </a:prstGeom>
          <a:solidFill>
            <a:schemeClr val="accent3">
              <a:lumMod val="40000"/>
              <a:lumOff val="60000"/>
            </a:schemeClr>
          </a:solidFill>
        </p:spPr>
        <p:txBody>
          <a:bodyPr wrap="square">
            <a:spAutoFit/>
          </a:bodyPr>
          <a:lstStyle/>
          <a:p>
            <a:r>
              <a:rPr lang="en-IN" sz="1800" dirty="0">
                <a:effectLst/>
                <a:ea typeface="Calibri" panose="020F0502020204030204" pitchFamily="34" charset="0"/>
              </a:rPr>
              <a:t>Scatter plot of Feature variables and Close price for HDFC Stock</a:t>
            </a:r>
            <a:endParaRPr lang="en-US" dirty="0"/>
          </a:p>
        </p:txBody>
      </p:sp>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873572"/>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ea typeface="Calibri" panose="020F0502020204030204" pitchFamily="34" charset="0"/>
              </a:rPr>
              <a:t>Scatter plot of Feature variables and Close price for KOTAK Stock</a:t>
            </a:r>
            <a:endParaRPr lang="en-US" sz="1800" dirty="0">
              <a:effectLst/>
              <a:ea typeface="Times New Roman" panose="02020603050405020304" pitchFamily="18" charset="0"/>
            </a:endParaRPr>
          </a:p>
        </p:txBody>
      </p:sp>
      <p:sp>
        <p:nvSpPr>
          <p:cNvPr id="20" name="TextBox 19">
            <a:extLst>
              <a:ext uri="{FF2B5EF4-FFF2-40B4-BE49-F238E27FC236}">
                <a16:creationId xmlns:a16="http://schemas.microsoft.com/office/drawing/2014/main" id="{0D0A357B-FD3E-44BC-9716-AA7969C9D9F4}"/>
              </a:ext>
            </a:extLst>
          </p:cNvPr>
          <p:cNvSpPr txBox="1"/>
          <p:nvPr/>
        </p:nvSpPr>
        <p:spPr>
          <a:xfrm>
            <a:off x="6440558" y="4943528"/>
            <a:ext cx="4732478" cy="873572"/>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mj-lt"/>
                <a:ea typeface="Calibri" panose="020F0502020204030204" pitchFamily="34" charset="0"/>
              </a:rPr>
              <a:t>Scatter plot of Feature variables and Close price for SBI Stock</a:t>
            </a:r>
            <a:endParaRPr lang="en-US" sz="1800" dirty="0">
              <a:effectLst/>
              <a:latin typeface="+mj-lt"/>
              <a:ea typeface="Times New Roman" panose="02020603050405020304" pitchFamily="18" charset="0"/>
            </a:endParaRPr>
          </a:p>
        </p:txBody>
      </p:sp>
      <p:pic>
        <p:nvPicPr>
          <p:cNvPr id="3" name="Picture 2">
            <a:extLst>
              <a:ext uri="{FF2B5EF4-FFF2-40B4-BE49-F238E27FC236}">
                <a16:creationId xmlns:a16="http://schemas.microsoft.com/office/drawing/2014/main" id="{83FADF59-CDBD-492D-BD31-0340A81FC514}"/>
              </a:ext>
            </a:extLst>
          </p:cNvPr>
          <p:cNvPicPr>
            <a:picLocks noChangeAspect="1"/>
          </p:cNvPicPr>
          <p:nvPr/>
        </p:nvPicPr>
        <p:blipFill>
          <a:blip r:embed="rId2"/>
          <a:stretch>
            <a:fillRect/>
          </a:stretch>
        </p:blipFill>
        <p:spPr>
          <a:xfrm>
            <a:off x="674954" y="1452808"/>
            <a:ext cx="2598333" cy="1453096"/>
          </a:xfrm>
          <a:prstGeom prst="rect">
            <a:avLst/>
          </a:prstGeom>
        </p:spPr>
      </p:pic>
      <p:pic>
        <p:nvPicPr>
          <p:cNvPr id="11" name="Picture 10">
            <a:extLst>
              <a:ext uri="{FF2B5EF4-FFF2-40B4-BE49-F238E27FC236}">
                <a16:creationId xmlns:a16="http://schemas.microsoft.com/office/drawing/2014/main" id="{124B3701-318A-4045-8F93-145DD5173C98}"/>
              </a:ext>
            </a:extLst>
          </p:cNvPr>
          <p:cNvPicPr>
            <a:picLocks noChangeAspect="1"/>
          </p:cNvPicPr>
          <p:nvPr/>
        </p:nvPicPr>
        <p:blipFill>
          <a:blip r:embed="rId3"/>
          <a:stretch>
            <a:fillRect/>
          </a:stretch>
        </p:blipFill>
        <p:spPr>
          <a:xfrm>
            <a:off x="674956" y="3136316"/>
            <a:ext cx="2598331" cy="1521919"/>
          </a:xfrm>
          <a:prstGeom prst="rect">
            <a:avLst/>
          </a:prstGeom>
        </p:spPr>
      </p:pic>
      <p:pic>
        <p:nvPicPr>
          <p:cNvPr id="5" name="Picture 4">
            <a:extLst>
              <a:ext uri="{FF2B5EF4-FFF2-40B4-BE49-F238E27FC236}">
                <a16:creationId xmlns:a16="http://schemas.microsoft.com/office/drawing/2014/main" id="{EB959101-B1E2-43CC-8B11-CA956D208081}"/>
              </a:ext>
            </a:extLst>
          </p:cNvPr>
          <p:cNvPicPr>
            <a:picLocks noChangeAspect="1"/>
          </p:cNvPicPr>
          <p:nvPr/>
        </p:nvPicPr>
        <p:blipFill>
          <a:blip r:embed="rId4"/>
          <a:stretch>
            <a:fillRect/>
          </a:stretch>
        </p:blipFill>
        <p:spPr>
          <a:xfrm>
            <a:off x="784483" y="4807439"/>
            <a:ext cx="2379274" cy="1472884"/>
          </a:xfrm>
          <a:prstGeom prst="rect">
            <a:avLst/>
          </a:prstGeom>
        </p:spPr>
      </p:pic>
    </p:spTree>
    <p:extLst>
      <p:ext uri="{BB962C8B-B14F-4D97-AF65-F5344CB8AC3E}">
        <p14:creationId xmlns:p14="http://schemas.microsoft.com/office/powerpoint/2010/main" val="1942099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r>
              <a:rPr lang="en-US" sz="1600" dirty="0"/>
              <a:t>Modeling Techniques | Modeling Process | Model Building  </a:t>
            </a:r>
          </a:p>
        </p:txBody>
      </p:sp>
      <p:cxnSp>
        <p:nvCxnSpPr>
          <p:cNvPr id="13" name="Straight Connector 12">
            <a:extLst>
              <a:ext uri="{FF2B5EF4-FFF2-40B4-BE49-F238E27FC236}">
                <a16:creationId xmlns:a16="http://schemas.microsoft.com/office/drawing/2014/main" id="{8E6EED3A-8FDE-4E5B-8398-D128E5E23E7D}"/>
              </a:ext>
            </a:extLst>
          </p:cNvPr>
          <p:cNvCxnSpPr>
            <a:cxnSpLocks/>
          </p:cNvCxnSpPr>
          <p:nvPr/>
        </p:nvCxnSpPr>
        <p:spPr>
          <a:xfrm>
            <a:off x="2811790" y="1484965"/>
            <a:ext cx="0" cy="47618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6BD51D9-2338-4429-96EC-F43C3DC980E6}"/>
              </a:ext>
            </a:extLst>
          </p:cNvPr>
          <p:cNvPicPr>
            <a:picLocks noChangeAspect="1"/>
          </p:cNvPicPr>
          <p:nvPr/>
        </p:nvPicPr>
        <p:blipFill>
          <a:blip r:embed="rId2"/>
          <a:stretch>
            <a:fillRect/>
          </a:stretch>
        </p:blipFill>
        <p:spPr>
          <a:xfrm>
            <a:off x="237355" y="2726356"/>
            <a:ext cx="2452833" cy="654316"/>
          </a:xfrm>
          <a:prstGeom prst="rect">
            <a:avLst/>
          </a:prstGeom>
        </p:spPr>
      </p:pic>
      <p:pic>
        <p:nvPicPr>
          <p:cNvPr id="8" name="Picture 7">
            <a:extLst>
              <a:ext uri="{FF2B5EF4-FFF2-40B4-BE49-F238E27FC236}">
                <a16:creationId xmlns:a16="http://schemas.microsoft.com/office/drawing/2014/main" id="{628B51A6-66C8-4572-8335-C0BD8F7881C9}"/>
              </a:ext>
            </a:extLst>
          </p:cNvPr>
          <p:cNvPicPr>
            <a:picLocks noChangeAspect="1"/>
          </p:cNvPicPr>
          <p:nvPr/>
        </p:nvPicPr>
        <p:blipFill>
          <a:blip r:embed="rId3"/>
          <a:stretch>
            <a:fillRect/>
          </a:stretch>
        </p:blipFill>
        <p:spPr>
          <a:xfrm>
            <a:off x="187805" y="3522149"/>
            <a:ext cx="2502383" cy="880710"/>
          </a:xfrm>
          <a:prstGeom prst="rect">
            <a:avLst/>
          </a:prstGeom>
        </p:spPr>
      </p:pic>
      <p:pic>
        <p:nvPicPr>
          <p:cNvPr id="10" name="Picture 9">
            <a:extLst>
              <a:ext uri="{FF2B5EF4-FFF2-40B4-BE49-F238E27FC236}">
                <a16:creationId xmlns:a16="http://schemas.microsoft.com/office/drawing/2014/main" id="{50DFD046-418B-480D-A4AF-78B9A6B8F114}"/>
              </a:ext>
            </a:extLst>
          </p:cNvPr>
          <p:cNvPicPr>
            <a:picLocks noChangeAspect="1"/>
          </p:cNvPicPr>
          <p:nvPr/>
        </p:nvPicPr>
        <p:blipFill>
          <a:blip r:embed="rId4"/>
          <a:stretch>
            <a:fillRect/>
          </a:stretch>
        </p:blipFill>
        <p:spPr>
          <a:xfrm>
            <a:off x="187805" y="4491497"/>
            <a:ext cx="2502377" cy="880708"/>
          </a:xfrm>
          <a:prstGeom prst="rect">
            <a:avLst/>
          </a:prstGeom>
        </p:spPr>
      </p:pic>
      <p:pic>
        <p:nvPicPr>
          <p:cNvPr id="11" name="Picture 10">
            <a:extLst>
              <a:ext uri="{FF2B5EF4-FFF2-40B4-BE49-F238E27FC236}">
                <a16:creationId xmlns:a16="http://schemas.microsoft.com/office/drawing/2014/main" id="{065610E7-A5D8-4460-9DC9-02338F714734}"/>
              </a:ext>
            </a:extLst>
          </p:cNvPr>
          <p:cNvPicPr>
            <a:picLocks noChangeAspect="1"/>
          </p:cNvPicPr>
          <p:nvPr/>
        </p:nvPicPr>
        <p:blipFill>
          <a:blip r:embed="rId5"/>
          <a:stretch>
            <a:fillRect/>
          </a:stretch>
        </p:blipFill>
        <p:spPr>
          <a:xfrm>
            <a:off x="92766" y="5377750"/>
            <a:ext cx="2597416" cy="651403"/>
          </a:xfrm>
          <a:prstGeom prst="rect">
            <a:avLst/>
          </a:prstGeom>
        </p:spPr>
      </p:pic>
      <p:sp>
        <p:nvSpPr>
          <p:cNvPr id="22" name="TextBox 21">
            <a:extLst>
              <a:ext uri="{FF2B5EF4-FFF2-40B4-BE49-F238E27FC236}">
                <a16:creationId xmlns:a16="http://schemas.microsoft.com/office/drawing/2014/main" id="{B99693CD-0403-4AC0-9242-C8F6FA7FFB27}"/>
              </a:ext>
            </a:extLst>
          </p:cNvPr>
          <p:cNvSpPr txBox="1"/>
          <p:nvPr/>
        </p:nvSpPr>
        <p:spPr>
          <a:xfrm>
            <a:off x="2933389" y="1769913"/>
            <a:ext cx="8819313"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i="0" u="none" strike="noStrike" kern="1800" cap="none" spc="0" normalizeH="0" baseline="0" noProof="0" dirty="0">
                <a:ln>
                  <a:noFill/>
                </a:ln>
                <a:solidFill>
                  <a:prstClr val="black"/>
                </a:solidFill>
                <a:effectLst/>
                <a:uLnTx/>
                <a:uFillTx/>
                <a:latin typeface="Roboto Slab"/>
                <a:ea typeface="Times New Roman" panose="02020603050405020304" pitchFamily="18" charset="0"/>
                <a:cs typeface="Times New Roman" panose="02020603050405020304" pitchFamily="18" charset="0"/>
              </a:rPr>
              <a:t>Direction Detection by 6,10,14 days consecutive closing prices split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i="0" u="none" strike="noStrike" kern="1800" cap="none" spc="0" normalizeH="0" baseline="0" noProof="0" dirty="0">
                <a:ln>
                  <a:noFill/>
                </a:ln>
                <a:solidFill>
                  <a:prstClr val="black"/>
                </a:solidFill>
                <a:effectLst/>
                <a:uLnTx/>
                <a:uFillTx/>
                <a:latin typeface="Roboto Slab"/>
                <a:ea typeface="Times New Roman" panose="02020603050405020304" pitchFamily="18" charset="0"/>
                <a:cs typeface="Times New Roman" panose="02020603050405020304" pitchFamily="18" charset="0"/>
              </a:rPr>
              <a:t>week on week</a:t>
            </a:r>
            <a:endParaRPr kumimoji="0" lang="en-US" i="0" u="none" strike="noStrike" kern="1200" cap="none" spc="0" normalizeH="0" baseline="0" noProof="0" dirty="0">
              <a:ln>
                <a:noFill/>
              </a:ln>
              <a:solidFill>
                <a:prstClr val="black"/>
              </a:solidFill>
              <a:effectLst/>
              <a:uLnTx/>
              <a:uFillTx/>
              <a:latin typeface="Roboto Slab"/>
              <a:ea typeface="+mn-ea"/>
              <a:cs typeface="+mn-cs"/>
            </a:endParaRPr>
          </a:p>
        </p:txBody>
      </p:sp>
      <p:sp>
        <p:nvSpPr>
          <p:cNvPr id="17" name="TextBox 16">
            <a:extLst>
              <a:ext uri="{FF2B5EF4-FFF2-40B4-BE49-F238E27FC236}">
                <a16:creationId xmlns:a16="http://schemas.microsoft.com/office/drawing/2014/main" id="{99D6DB36-3969-4CE6-9161-DFC899C79FDC}"/>
              </a:ext>
            </a:extLst>
          </p:cNvPr>
          <p:cNvSpPr txBox="1"/>
          <p:nvPr/>
        </p:nvSpPr>
        <p:spPr>
          <a:xfrm>
            <a:off x="397566" y="1769913"/>
            <a:ext cx="2292626" cy="923330"/>
          </a:xfrm>
          <a:prstGeom prst="rect">
            <a:avLst/>
          </a:prstGeom>
          <a:solidFill>
            <a:schemeClr val="accent1">
              <a:lumMod val="60000"/>
              <a:lumOff val="40000"/>
            </a:schemeClr>
          </a:solidFill>
          <a:ln>
            <a:solidFill>
              <a:schemeClr val="accent1">
                <a:lumMod val="40000"/>
                <a:lumOff val="60000"/>
              </a:schemeClr>
            </a:solidFill>
          </a:ln>
        </p:spPr>
        <p:txBody>
          <a:bodyPr wrap="square" rtlCol="0">
            <a:spAutoFit/>
          </a:bodyPr>
          <a:lstStyle/>
          <a:p>
            <a:r>
              <a:rPr lang="en-US" dirty="0">
                <a:highlight>
                  <a:srgbClr val="00FFFF"/>
                </a:highlight>
              </a:rPr>
              <a:t>Feature                Engineering       CLOSE      PRICE                 </a:t>
            </a:r>
          </a:p>
        </p:txBody>
      </p:sp>
      <p:sp>
        <p:nvSpPr>
          <p:cNvPr id="26" name="TextBox 25">
            <a:extLst>
              <a:ext uri="{FF2B5EF4-FFF2-40B4-BE49-F238E27FC236}">
                <a16:creationId xmlns:a16="http://schemas.microsoft.com/office/drawing/2014/main" id="{0E60AD13-2E2D-4147-86B4-D9DA921C9D75}"/>
              </a:ext>
            </a:extLst>
          </p:cNvPr>
          <p:cNvSpPr txBox="1"/>
          <p:nvPr/>
        </p:nvSpPr>
        <p:spPr>
          <a:xfrm>
            <a:off x="2917425" y="5351560"/>
            <a:ext cx="8851238" cy="646331"/>
          </a:xfrm>
          <a:prstGeom prst="rect">
            <a:avLst/>
          </a:prstGeom>
          <a:solidFill>
            <a:schemeClr val="accent3">
              <a:lumMod val="40000"/>
              <a:lumOff val="60000"/>
            </a:schemeClr>
          </a:solidFill>
        </p:spPr>
        <p:txBody>
          <a:bodyPr wrap="square">
            <a:spAutoFit/>
          </a:bodyPr>
          <a:lstStyle/>
          <a:p>
            <a:r>
              <a:rPr lang="en-US" dirty="0"/>
              <a:t>Go Long and Go Short Direction Prediction using Volume Indicators as Feature Variables on 0.5% percentage change of the closing price </a:t>
            </a:r>
          </a:p>
        </p:txBody>
      </p:sp>
      <p:sp>
        <p:nvSpPr>
          <p:cNvPr id="28" name="TextBox 27">
            <a:extLst>
              <a:ext uri="{FF2B5EF4-FFF2-40B4-BE49-F238E27FC236}">
                <a16:creationId xmlns:a16="http://schemas.microsoft.com/office/drawing/2014/main" id="{37378349-8B00-4077-B28E-F7D01B5112C5}"/>
              </a:ext>
            </a:extLst>
          </p:cNvPr>
          <p:cNvSpPr txBox="1"/>
          <p:nvPr/>
        </p:nvSpPr>
        <p:spPr>
          <a:xfrm>
            <a:off x="2933390" y="2698270"/>
            <a:ext cx="8835270" cy="646331"/>
          </a:xfrm>
          <a:prstGeom prst="rect">
            <a:avLst/>
          </a:prstGeom>
          <a:solidFill>
            <a:schemeClr val="accent3">
              <a:lumMod val="40000"/>
              <a:lumOff val="60000"/>
            </a:schemeClr>
          </a:solidFill>
        </p:spPr>
        <p:txBody>
          <a:bodyPr wrap="square">
            <a:spAutoFit/>
          </a:bodyPr>
          <a:lstStyle/>
          <a:p>
            <a:r>
              <a:rPr lang="en-US" dirty="0"/>
              <a:t>Go Long and Go Short Direction Prediction using Momentum Indicators as Feature Variables on 0.5% percentage change of the closing price </a:t>
            </a:r>
          </a:p>
        </p:txBody>
      </p:sp>
      <p:sp>
        <p:nvSpPr>
          <p:cNvPr id="30" name="TextBox 29">
            <a:extLst>
              <a:ext uri="{FF2B5EF4-FFF2-40B4-BE49-F238E27FC236}">
                <a16:creationId xmlns:a16="http://schemas.microsoft.com/office/drawing/2014/main" id="{51096976-C02A-4C65-B981-E9323AC89C21}"/>
              </a:ext>
            </a:extLst>
          </p:cNvPr>
          <p:cNvSpPr txBox="1"/>
          <p:nvPr/>
        </p:nvSpPr>
        <p:spPr>
          <a:xfrm>
            <a:off x="2917424" y="3576181"/>
            <a:ext cx="8835278" cy="646331"/>
          </a:xfrm>
          <a:prstGeom prst="rect">
            <a:avLst/>
          </a:prstGeom>
          <a:solidFill>
            <a:schemeClr val="accent3">
              <a:lumMod val="40000"/>
              <a:lumOff val="60000"/>
            </a:schemeClr>
          </a:solidFill>
        </p:spPr>
        <p:txBody>
          <a:bodyPr wrap="square">
            <a:spAutoFit/>
          </a:bodyPr>
          <a:lstStyle/>
          <a:p>
            <a:r>
              <a:rPr lang="en-US" dirty="0"/>
              <a:t>Go Long and Go Short Direction Prediction using Trend Indicators as Feature Variables on 0.5% percentage change of the closing price </a:t>
            </a:r>
          </a:p>
        </p:txBody>
      </p:sp>
      <p:sp>
        <p:nvSpPr>
          <p:cNvPr id="32" name="TextBox 31">
            <a:extLst>
              <a:ext uri="{FF2B5EF4-FFF2-40B4-BE49-F238E27FC236}">
                <a16:creationId xmlns:a16="http://schemas.microsoft.com/office/drawing/2014/main" id="{D9A0D015-19A2-4981-A5C2-DAA0B7792F74}"/>
              </a:ext>
            </a:extLst>
          </p:cNvPr>
          <p:cNvSpPr txBox="1"/>
          <p:nvPr/>
        </p:nvSpPr>
        <p:spPr>
          <a:xfrm>
            <a:off x="2933389" y="4383418"/>
            <a:ext cx="8819314" cy="646331"/>
          </a:xfrm>
          <a:prstGeom prst="rect">
            <a:avLst/>
          </a:prstGeom>
          <a:solidFill>
            <a:schemeClr val="accent3">
              <a:lumMod val="40000"/>
              <a:lumOff val="60000"/>
            </a:schemeClr>
          </a:solidFill>
        </p:spPr>
        <p:txBody>
          <a:bodyPr wrap="square">
            <a:spAutoFit/>
          </a:bodyPr>
          <a:lstStyle/>
          <a:p>
            <a:r>
              <a:rPr lang="en-US" dirty="0"/>
              <a:t>Go Long and Go Short Direction Prediction using volatility Indicators as Feature Variables on 0.5% percentage change of the closing price </a:t>
            </a:r>
          </a:p>
        </p:txBody>
      </p:sp>
    </p:spTree>
    <p:extLst>
      <p:ext uri="{BB962C8B-B14F-4D97-AF65-F5344CB8AC3E}">
        <p14:creationId xmlns:p14="http://schemas.microsoft.com/office/powerpoint/2010/main" val="312460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pic>
        <p:nvPicPr>
          <p:cNvPr id="4" name="Picture 3">
            <a:extLst>
              <a:ext uri="{FF2B5EF4-FFF2-40B4-BE49-F238E27FC236}">
                <a16:creationId xmlns:a16="http://schemas.microsoft.com/office/drawing/2014/main" id="{27891731-E8F5-4F83-A799-F8E9674D1761}"/>
              </a:ext>
            </a:extLst>
          </p:cNvPr>
          <p:cNvPicPr>
            <a:picLocks noChangeAspect="1"/>
          </p:cNvPicPr>
          <p:nvPr/>
        </p:nvPicPr>
        <p:blipFill>
          <a:blip r:embed="rId2"/>
          <a:stretch>
            <a:fillRect/>
          </a:stretch>
        </p:blipFill>
        <p:spPr>
          <a:xfrm>
            <a:off x="495486" y="1715462"/>
            <a:ext cx="10937172" cy="3798137"/>
          </a:xfrm>
          <a:prstGeom prst="rect">
            <a:avLst/>
          </a:prstGeom>
        </p:spPr>
      </p:pic>
    </p:spTree>
    <p:extLst>
      <p:ext uri="{BB962C8B-B14F-4D97-AF65-F5344CB8AC3E}">
        <p14:creationId xmlns:p14="http://schemas.microsoft.com/office/powerpoint/2010/main" val="28140624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a:cxnSpLocks/>
          </p:cNvCxnSpPr>
          <p:nvPr/>
        </p:nvCxnSpPr>
        <p:spPr>
          <a:xfrm>
            <a:off x="3603715" y="1049867"/>
            <a:ext cx="0" cy="5151306"/>
          </a:xfrm>
          <a:prstGeom prst="line">
            <a:avLst/>
          </a:prstGeom>
        </p:spPr>
        <p:style>
          <a:lnRef idx="1">
            <a:schemeClr val="dk1"/>
          </a:lnRef>
          <a:fillRef idx="0">
            <a:schemeClr val="dk1"/>
          </a:fillRef>
          <a:effectRef idx="0">
            <a:schemeClr val="dk1"/>
          </a:effectRef>
          <a:fontRef idx="minor">
            <a:schemeClr val="tx1"/>
          </a:fontRef>
        </p:style>
      </p:cxnSp>
      <p:pic>
        <p:nvPicPr>
          <p:cNvPr id="18" name="Picture 17">
            <a:extLst>
              <a:ext uri="{FF2B5EF4-FFF2-40B4-BE49-F238E27FC236}">
                <a16:creationId xmlns:a16="http://schemas.microsoft.com/office/drawing/2014/main" id="{BF0F2B6F-B6DA-4C59-A1B6-3DE5A57F685A}"/>
              </a:ext>
            </a:extLst>
          </p:cNvPr>
          <p:cNvPicPr>
            <a:picLocks noChangeAspect="1"/>
          </p:cNvPicPr>
          <p:nvPr/>
        </p:nvPicPr>
        <p:blipFill>
          <a:blip r:embed="rId2"/>
          <a:stretch>
            <a:fillRect/>
          </a:stretch>
        </p:blipFill>
        <p:spPr>
          <a:xfrm>
            <a:off x="336675" y="1049867"/>
            <a:ext cx="2909232" cy="5427032"/>
          </a:xfrm>
          <a:prstGeom prst="rect">
            <a:avLst/>
          </a:prstGeom>
        </p:spPr>
      </p:pic>
      <p:sp>
        <p:nvSpPr>
          <p:cNvPr id="20" name="TextBox 19">
            <a:extLst>
              <a:ext uri="{FF2B5EF4-FFF2-40B4-BE49-F238E27FC236}">
                <a16:creationId xmlns:a16="http://schemas.microsoft.com/office/drawing/2014/main" id="{A249663E-4D93-4719-AFAE-378A5755AC3B}"/>
              </a:ext>
            </a:extLst>
          </p:cNvPr>
          <p:cNvSpPr txBox="1"/>
          <p:nvPr/>
        </p:nvSpPr>
        <p:spPr>
          <a:xfrm>
            <a:off x="3820765" y="1720840"/>
            <a:ext cx="7708622" cy="4247317"/>
          </a:xfrm>
          <a:prstGeom prst="rect">
            <a:avLst/>
          </a:prstGeom>
          <a:solidFill>
            <a:schemeClr val="accent3">
              <a:lumMod val="40000"/>
              <a:lumOff val="60000"/>
            </a:schemeClr>
          </a:solidFill>
        </p:spPr>
        <p:txBody>
          <a:bodyPr wrap="square">
            <a:spAutoFit/>
          </a:bodyPr>
          <a:lstStyle/>
          <a:p>
            <a:r>
              <a:rPr lang="en-IN" sz="1800" b="1" kern="1800"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Direction Detection by 6,10,14 days consecutive closing prices split week on week</a:t>
            </a:r>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RF has given the highest efficiency in prediction among all Modelling techniques. </a:t>
            </a:r>
          </a:p>
          <a:p>
            <a:pPr marL="342900" indent="-342900">
              <a:buFont typeface="+mj-lt"/>
              <a:buAutoNum type="arabicPeriod"/>
            </a:pPr>
            <a:endParaRPr lang="en-US" dirty="0"/>
          </a:p>
          <a:p>
            <a:pPr marL="342900" indent="-342900">
              <a:buFont typeface="+mj-lt"/>
              <a:buAutoNum type="arabicPeriod"/>
            </a:pPr>
            <a:r>
              <a:rPr lang="en-US" dirty="0"/>
              <a:t>It predicts upward, neutral and downward trend direction with reasonably good precision. </a:t>
            </a:r>
          </a:p>
          <a:p>
            <a:pPr marL="342900" indent="-342900">
              <a:buFont typeface="+mj-lt"/>
              <a:buAutoNum type="arabicPeriod"/>
            </a:pPr>
            <a:endParaRPr lang="en-US" dirty="0"/>
          </a:p>
          <a:p>
            <a:pPr marL="342900" indent="-342900">
              <a:buFont typeface="+mj-lt"/>
              <a:buAutoNum type="arabicPeriod"/>
            </a:pPr>
            <a:r>
              <a:rPr lang="en-US" dirty="0"/>
              <a:t>F1-score combining the precision and recall of a classifier into a single metric is also reasonably good. </a:t>
            </a:r>
          </a:p>
          <a:p>
            <a:pPr marL="342900" indent="-342900">
              <a:buFont typeface="+mj-lt"/>
              <a:buAutoNum type="arabicPeriod"/>
            </a:pPr>
            <a:endParaRPr lang="en-US" dirty="0"/>
          </a:p>
          <a:p>
            <a:pPr marL="342900" indent="-342900">
              <a:buFont typeface="+mj-lt"/>
              <a:buAutoNum type="arabicPeriod"/>
            </a:pPr>
            <a:r>
              <a:rPr lang="en-US" dirty="0"/>
              <a:t>This has been tested and proven with 6,10 and 14-days consecutive closing prices split week on week as 6,10 and 14 feature variables. </a:t>
            </a:r>
          </a:p>
        </p:txBody>
      </p:sp>
    </p:spTree>
    <p:extLst>
      <p:ext uri="{BB962C8B-B14F-4D97-AF65-F5344CB8AC3E}">
        <p14:creationId xmlns:p14="http://schemas.microsoft.com/office/powerpoint/2010/main" val="23256640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5160109" y="1315688"/>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D755898F-3C0E-4F0E-A735-0504B6434C2F}"/>
              </a:ext>
            </a:extLst>
          </p:cNvPr>
          <p:cNvPicPr>
            <a:picLocks noChangeAspect="1"/>
          </p:cNvPicPr>
          <p:nvPr/>
        </p:nvPicPr>
        <p:blipFill>
          <a:blip r:embed="rId2"/>
          <a:stretch>
            <a:fillRect/>
          </a:stretch>
        </p:blipFill>
        <p:spPr>
          <a:xfrm>
            <a:off x="423343" y="1484965"/>
            <a:ext cx="4621710" cy="4306235"/>
          </a:xfrm>
          <a:prstGeom prst="rect">
            <a:avLst/>
          </a:prstGeom>
        </p:spPr>
      </p:pic>
      <p:sp>
        <p:nvSpPr>
          <p:cNvPr id="12" name="TextBox 11">
            <a:extLst>
              <a:ext uri="{FF2B5EF4-FFF2-40B4-BE49-F238E27FC236}">
                <a16:creationId xmlns:a16="http://schemas.microsoft.com/office/drawing/2014/main" id="{9184D414-5922-4BBD-8AC1-FFD699B1F1F0}"/>
              </a:ext>
            </a:extLst>
          </p:cNvPr>
          <p:cNvSpPr txBox="1"/>
          <p:nvPr/>
        </p:nvSpPr>
        <p:spPr>
          <a:xfrm>
            <a:off x="5420139" y="1951672"/>
            <a:ext cx="6096000" cy="3139321"/>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Long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LR has given considerably good accuracy score.</a:t>
            </a:r>
          </a:p>
          <a:p>
            <a:pPr marL="342900" indent="-342900">
              <a:buFont typeface="+mj-lt"/>
              <a:buAutoNum type="arabicPeriod"/>
            </a:pPr>
            <a:endParaRPr lang="en-US" dirty="0"/>
          </a:p>
          <a:p>
            <a:pPr marL="342900" indent="-342900">
              <a:buFont typeface="+mj-lt"/>
              <a:buAutoNum type="arabicPeriod"/>
            </a:pPr>
            <a:r>
              <a:rPr lang="en-US" dirty="0"/>
              <a:t>Precision and f1-score are also satisfactory. </a:t>
            </a:r>
          </a:p>
          <a:p>
            <a:pPr marL="342900" indent="-342900">
              <a:buFont typeface="+mj-lt"/>
              <a:buAutoNum type="arabicPeriod"/>
            </a:pPr>
            <a:endParaRPr lang="en-US" dirty="0"/>
          </a:p>
          <a:p>
            <a:pPr marL="342900" indent="-342900">
              <a:buFont typeface="+mj-lt"/>
              <a:buAutoNum type="arabicPeriod"/>
            </a:pPr>
            <a:r>
              <a:rPr lang="en-US" dirty="0"/>
              <a:t>Recall can be improved further for trend and volatility indicators.</a:t>
            </a:r>
          </a:p>
          <a:p>
            <a:pPr marL="342900" indent="-342900">
              <a:buFont typeface="+mj-lt"/>
              <a:buAutoNum type="arabicPeriod"/>
            </a:pPr>
            <a:endParaRPr lang="en-US" dirty="0"/>
          </a:p>
          <a:p>
            <a:pPr marL="342900" indent="-342900">
              <a:buFont typeface="+mj-lt"/>
              <a:buAutoNum type="arabicPeriod"/>
            </a:pPr>
            <a:r>
              <a:rPr lang="en-US" dirty="0"/>
              <a:t> ROC AUC score has been considerably satisfactory. </a:t>
            </a:r>
          </a:p>
        </p:txBody>
      </p:sp>
    </p:spTree>
    <p:extLst>
      <p:ext uri="{BB962C8B-B14F-4D97-AF65-F5344CB8AC3E}">
        <p14:creationId xmlns:p14="http://schemas.microsoft.com/office/powerpoint/2010/main" val="31837485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5570927" y="1484965"/>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D2A42193-CEE7-4247-AB39-CBAA7244F0C9}"/>
              </a:ext>
            </a:extLst>
          </p:cNvPr>
          <p:cNvPicPr>
            <a:picLocks noChangeAspect="1"/>
          </p:cNvPicPr>
          <p:nvPr/>
        </p:nvPicPr>
        <p:blipFill>
          <a:blip r:embed="rId2"/>
          <a:stretch>
            <a:fillRect/>
          </a:stretch>
        </p:blipFill>
        <p:spPr>
          <a:xfrm>
            <a:off x="359159" y="1619458"/>
            <a:ext cx="5103844" cy="4624288"/>
          </a:xfrm>
          <a:prstGeom prst="rect">
            <a:avLst/>
          </a:prstGeom>
        </p:spPr>
      </p:pic>
      <p:sp>
        <p:nvSpPr>
          <p:cNvPr id="10" name="TextBox 9">
            <a:extLst>
              <a:ext uri="{FF2B5EF4-FFF2-40B4-BE49-F238E27FC236}">
                <a16:creationId xmlns:a16="http://schemas.microsoft.com/office/drawing/2014/main" id="{D8C6B20E-94EB-4DEA-9D5E-DC0F25D6269D}"/>
              </a:ext>
            </a:extLst>
          </p:cNvPr>
          <p:cNvSpPr txBox="1"/>
          <p:nvPr/>
        </p:nvSpPr>
        <p:spPr>
          <a:xfrm>
            <a:off x="5736841" y="1920063"/>
            <a:ext cx="6096000" cy="2862322"/>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Long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342900" indent="-342900">
              <a:buFont typeface="+mj-lt"/>
              <a:buAutoNum type="arabicPeriod"/>
            </a:pPr>
            <a:endParaRPr lang="en-US" dirty="0"/>
          </a:p>
          <a:p>
            <a:pPr marL="342900" indent="-342900">
              <a:buFont typeface="+mj-lt"/>
              <a:buAutoNum type="arabicPeriod"/>
            </a:pPr>
            <a:r>
              <a:rPr lang="en-US" dirty="0"/>
              <a:t>RF has given considerably good accuracy score. </a:t>
            </a:r>
          </a:p>
          <a:p>
            <a:pPr marL="342900" indent="-342900">
              <a:buFont typeface="+mj-lt"/>
              <a:buAutoNum type="arabicPeriod"/>
            </a:pPr>
            <a:endParaRPr lang="en-US" dirty="0"/>
          </a:p>
          <a:p>
            <a:pPr marL="342900" indent="-342900">
              <a:buFont typeface="+mj-lt"/>
              <a:buAutoNum type="arabicPeriod"/>
            </a:pPr>
            <a:r>
              <a:rPr lang="en-US" dirty="0"/>
              <a:t>Recall and accuracy can be improved further for all especially for predicting upward direction trend. </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 for all technical indicators.</a:t>
            </a:r>
          </a:p>
          <a:p>
            <a:endParaRPr lang="en-US" dirty="0"/>
          </a:p>
        </p:txBody>
      </p:sp>
    </p:spTree>
    <p:extLst>
      <p:ext uri="{BB962C8B-B14F-4D97-AF65-F5344CB8AC3E}">
        <p14:creationId xmlns:p14="http://schemas.microsoft.com/office/powerpoint/2010/main" val="2102069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a:cxnSpLocks/>
          </p:cNvCxnSpPr>
          <p:nvPr/>
        </p:nvCxnSpPr>
        <p:spPr>
          <a:xfrm>
            <a:off x="5923721" y="1325217"/>
            <a:ext cx="13252" cy="5053023"/>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4D91F793-6DE9-4240-835E-4B879F711797}"/>
              </a:ext>
            </a:extLst>
          </p:cNvPr>
          <p:cNvPicPr>
            <a:picLocks noChangeAspect="1"/>
          </p:cNvPicPr>
          <p:nvPr/>
        </p:nvPicPr>
        <p:blipFill>
          <a:blip r:embed="rId2"/>
          <a:stretch>
            <a:fillRect/>
          </a:stretch>
        </p:blipFill>
        <p:spPr>
          <a:xfrm>
            <a:off x="629234" y="1484965"/>
            <a:ext cx="5294487" cy="4775702"/>
          </a:xfrm>
          <a:prstGeom prst="rect">
            <a:avLst/>
          </a:prstGeom>
        </p:spPr>
      </p:pic>
      <p:sp>
        <p:nvSpPr>
          <p:cNvPr id="12" name="TextBox 11">
            <a:extLst>
              <a:ext uri="{FF2B5EF4-FFF2-40B4-BE49-F238E27FC236}">
                <a16:creationId xmlns:a16="http://schemas.microsoft.com/office/drawing/2014/main" id="{705108A9-6752-485A-90C6-61EE52B82B59}"/>
              </a:ext>
            </a:extLst>
          </p:cNvPr>
          <p:cNvSpPr txBox="1"/>
          <p:nvPr/>
        </p:nvSpPr>
        <p:spPr>
          <a:xfrm>
            <a:off x="6255029" y="1920063"/>
            <a:ext cx="5513638" cy="3693319"/>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Long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XG Boost has given considerably good accuracy score. </a:t>
            </a:r>
          </a:p>
          <a:p>
            <a:pPr marL="342900" indent="-342900">
              <a:buFont typeface="+mj-lt"/>
              <a:buAutoNum type="arabicPeriod"/>
            </a:pPr>
            <a:endParaRPr lang="en-US" dirty="0"/>
          </a:p>
          <a:p>
            <a:pPr marL="342900" indent="-342900">
              <a:buFont typeface="+mj-lt"/>
              <a:buAutoNum type="arabicPeriod"/>
            </a:pPr>
            <a:r>
              <a:rPr lang="en-US" dirty="0"/>
              <a:t>Precision and f1-score are also satisfactory. </a:t>
            </a:r>
          </a:p>
          <a:p>
            <a:pPr marL="342900" indent="-342900">
              <a:buFont typeface="+mj-lt"/>
              <a:buAutoNum type="arabicPeriod"/>
            </a:pPr>
            <a:endParaRPr lang="en-US" dirty="0"/>
          </a:p>
          <a:p>
            <a:pPr marL="342900" indent="-342900">
              <a:buFont typeface="+mj-lt"/>
              <a:buAutoNum type="arabicPeriod"/>
            </a:pPr>
            <a:r>
              <a:rPr lang="en-US" dirty="0"/>
              <a:t>Recall can be improved further for momentum, trend and volatility  indicators. </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a:t>
            </a:r>
          </a:p>
        </p:txBody>
      </p:sp>
    </p:spTree>
    <p:extLst>
      <p:ext uri="{BB962C8B-B14F-4D97-AF65-F5344CB8AC3E}">
        <p14:creationId xmlns:p14="http://schemas.microsoft.com/office/powerpoint/2010/main" val="7664489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6096000" y="1315688"/>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EFF57251-8D8D-4591-83EC-2A37AE43CFEB}"/>
              </a:ext>
            </a:extLst>
          </p:cNvPr>
          <p:cNvPicPr>
            <a:picLocks noChangeAspect="1"/>
          </p:cNvPicPr>
          <p:nvPr/>
        </p:nvPicPr>
        <p:blipFill>
          <a:blip r:embed="rId2"/>
          <a:stretch>
            <a:fillRect/>
          </a:stretch>
        </p:blipFill>
        <p:spPr>
          <a:xfrm>
            <a:off x="433917" y="1445929"/>
            <a:ext cx="5635650" cy="4763033"/>
          </a:xfrm>
          <a:prstGeom prst="rect">
            <a:avLst/>
          </a:prstGeom>
        </p:spPr>
      </p:pic>
      <p:sp>
        <p:nvSpPr>
          <p:cNvPr id="10" name="TextBox 9">
            <a:extLst>
              <a:ext uri="{FF2B5EF4-FFF2-40B4-BE49-F238E27FC236}">
                <a16:creationId xmlns:a16="http://schemas.microsoft.com/office/drawing/2014/main" id="{B6188256-C0B4-4FEE-A675-7ABDBFBBCF35}"/>
              </a:ext>
            </a:extLst>
          </p:cNvPr>
          <p:cNvSpPr txBox="1"/>
          <p:nvPr/>
        </p:nvSpPr>
        <p:spPr>
          <a:xfrm>
            <a:off x="6255025" y="1977000"/>
            <a:ext cx="5503057" cy="3693319"/>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Short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LR has given considerably good accuracy score. </a:t>
            </a:r>
          </a:p>
          <a:p>
            <a:pPr marL="342900" indent="-342900">
              <a:buFont typeface="+mj-lt"/>
              <a:buAutoNum type="arabicPeriod"/>
            </a:pPr>
            <a:endParaRPr lang="en-US" dirty="0"/>
          </a:p>
          <a:p>
            <a:pPr marL="342900" indent="-342900">
              <a:buFont typeface="+mj-lt"/>
              <a:buAutoNum type="arabicPeriod"/>
            </a:pPr>
            <a:r>
              <a:rPr lang="en-US" dirty="0"/>
              <a:t>Precision and f1-score are also satisfactory. </a:t>
            </a:r>
          </a:p>
          <a:p>
            <a:pPr marL="342900" indent="-342900">
              <a:buFont typeface="+mj-lt"/>
              <a:buAutoNum type="arabicPeriod"/>
            </a:pPr>
            <a:endParaRPr lang="en-US" dirty="0"/>
          </a:p>
          <a:p>
            <a:pPr marL="342900" indent="-342900">
              <a:buFont typeface="+mj-lt"/>
              <a:buAutoNum type="arabicPeriod"/>
            </a:pPr>
            <a:r>
              <a:rPr lang="en-US" dirty="0"/>
              <a:t>Recall can be improved further for trend indicators. </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a:t>
            </a:r>
          </a:p>
        </p:txBody>
      </p:sp>
    </p:spTree>
    <p:extLst>
      <p:ext uri="{BB962C8B-B14F-4D97-AF65-F5344CB8AC3E}">
        <p14:creationId xmlns:p14="http://schemas.microsoft.com/office/powerpoint/2010/main" val="15625852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a:cxnSpLocks/>
          </p:cNvCxnSpPr>
          <p:nvPr/>
        </p:nvCxnSpPr>
        <p:spPr>
          <a:xfrm flipH="1">
            <a:off x="5993353" y="1146411"/>
            <a:ext cx="31519" cy="5161624"/>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79005DCD-DF09-4B66-8DCF-E911A155BB58}"/>
              </a:ext>
            </a:extLst>
          </p:cNvPr>
          <p:cNvPicPr>
            <a:picLocks noChangeAspect="1"/>
          </p:cNvPicPr>
          <p:nvPr/>
        </p:nvPicPr>
        <p:blipFill>
          <a:blip r:embed="rId2"/>
          <a:stretch>
            <a:fillRect/>
          </a:stretch>
        </p:blipFill>
        <p:spPr>
          <a:xfrm>
            <a:off x="577225" y="1484964"/>
            <a:ext cx="5285860" cy="4842415"/>
          </a:xfrm>
          <a:prstGeom prst="rect">
            <a:avLst/>
          </a:prstGeom>
        </p:spPr>
      </p:pic>
      <p:sp>
        <p:nvSpPr>
          <p:cNvPr id="12" name="TextBox 11">
            <a:extLst>
              <a:ext uri="{FF2B5EF4-FFF2-40B4-BE49-F238E27FC236}">
                <a16:creationId xmlns:a16="http://schemas.microsoft.com/office/drawing/2014/main" id="{D3D8EDA7-5BAD-4828-A9DC-DC4A7ACC5356}"/>
              </a:ext>
            </a:extLst>
          </p:cNvPr>
          <p:cNvSpPr txBox="1"/>
          <p:nvPr/>
        </p:nvSpPr>
        <p:spPr>
          <a:xfrm>
            <a:off x="6155140" y="2428843"/>
            <a:ext cx="5459635" cy="3416320"/>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Short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p>
          <a:p>
            <a:pPr marL="342900" indent="-342900">
              <a:buFont typeface="+mj-lt"/>
              <a:buAutoNum type="arabicPeriod"/>
            </a:pPr>
            <a:r>
              <a:rPr lang="en-US" dirty="0"/>
              <a:t>RF has given considerably good accuracy score.</a:t>
            </a:r>
          </a:p>
          <a:p>
            <a:pPr marL="342900" indent="-342900">
              <a:buFont typeface="+mj-lt"/>
              <a:buAutoNum type="arabicPeriod"/>
            </a:pPr>
            <a:endParaRPr lang="en-US" dirty="0"/>
          </a:p>
          <a:p>
            <a:pPr marL="342900" indent="-342900">
              <a:buFont typeface="+mj-lt"/>
              <a:buAutoNum type="arabicPeriod"/>
            </a:pPr>
            <a:r>
              <a:rPr lang="en-US" dirty="0"/>
              <a:t>Recall and accuracy can be improved further for all especially for recalling downward direction trend. </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a:t>
            </a:r>
          </a:p>
        </p:txBody>
      </p:sp>
    </p:spTree>
    <p:extLst>
      <p:ext uri="{BB962C8B-B14F-4D97-AF65-F5344CB8AC3E}">
        <p14:creationId xmlns:p14="http://schemas.microsoft.com/office/powerpoint/2010/main" val="41222921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Evaluation </a:t>
            </a:r>
          </a:p>
        </p:txBody>
      </p:sp>
      <p:sp>
        <p:nvSpPr>
          <p:cNvPr id="3" name="TextBox 2"/>
          <p:cNvSpPr txBox="1"/>
          <p:nvPr/>
        </p:nvSpPr>
        <p:spPr>
          <a:xfrm>
            <a:off x="6155140" y="1146411"/>
            <a:ext cx="5732061" cy="338554"/>
          </a:xfrm>
          <a:prstGeom prst="rect">
            <a:avLst/>
          </a:prstGeom>
          <a:noFill/>
        </p:spPr>
        <p:txBody>
          <a:bodyPr wrap="square" rtlCol="0">
            <a:spAutoFit/>
          </a:bodyPr>
          <a:lstStyle/>
          <a:p>
            <a:pPr algn="r"/>
            <a:r>
              <a:rPr lang="en-US" sz="1600" dirty="0"/>
              <a:t>Results | Interpretation | Insights </a:t>
            </a:r>
          </a:p>
        </p:txBody>
      </p:sp>
      <p:cxnSp>
        <p:nvCxnSpPr>
          <p:cNvPr id="13" name="Straight Connector 12">
            <a:extLst>
              <a:ext uri="{FF2B5EF4-FFF2-40B4-BE49-F238E27FC236}">
                <a16:creationId xmlns:a16="http://schemas.microsoft.com/office/drawing/2014/main" id="{DB08F085-EE0A-4EC0-979C-31D88C03C74C}"/>
              </a:ext>
            </a:extLst>
          </p:cNvPr>
          <p:cNvCxnSpPr/>
          <p:nvPr/>
        </p:nvCxnSpPr>
        <p:spPr>
          <a:xfrm>
            <a:off x="6405813" y="1345194"/>
            <a:ext cx="0" cy="4893275"/>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702EA9FB-1544-4183-BC93-3ACCCE63F9E4}"/>
              </a:ext>
            </a:extLst>
          </p:cNvPr>
          <p:cNvPicPr>
            <a:picLocks noChangeAspect="1"/>
          </p:cNvPicPr>
          <p:nvPr/>
        </p:nvPicPr>
        <p:blipFill>
          <a:blip r:embed="rId2"/>
          <a:stretch>
            <a:fillRect/>
          </a:stretch>
        </p:blipFill>
        <p:spPr>
          <a:xfrm>
            <a:off x="500592" y="1484965"/>
            <a:ext cx="5732059" cy="4975352"/>
          </a:xfrm>
          <a:prstGeom prst="rect">
            <a:avLst/>
          </a:prstGeom>
        </p:spPr>
      </p:pic>
      <p:sp>
        <p:nvSpPr>
          <p:cNvPr id="10" name="TextBox 9">
            <a:extLst>
              <a:ext uri="{FF2B5EF4-FFF2-40B4-BE49-F238E27FC236}">
                <a16:creationId xmlns:a16="http://schemas.microsoft.com/office/drawing/2014/main" id="{18D6663D-2087-4DF7-A878-A887BCB38A56}"/>
              </a:ext>
            </a:extLst>
          </p:cNvPr>
          <p:cNvSpPr txBox="1"/>
          <p:nvPr/>
        </p:nvSpPr>
        <p:spPr>
          <a:xfrm>
            <a:off x="6483324" y="2037505"/>
            <a:ext cx="5208083" cy="3970318"/>
          </a:xfrm>
          <a:prstGeom prst="rect">
            <a:avLst/>
          </a:prstGeom>
          <a:solidFill>
            <a:schemeClr val="accent3">
              <a:lumMod val="40000"/>
              <a:lumOff val="60000"/>
            </a:schemeClr>
          </a:solidFill>
        </p:spPr>
        <p:txBody>
          <a:bodyPr wrap="square">
            <a:spAutoFit/>
          </a:bodyPr>
          <a:lstStyle/>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Short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r>
              <a:rPr lang="en-US" dirty="0"/>
              <a:t> </a:t>
            </a:r>
          </a:p>
          <a:p>
            <a:pPr marL="342900" indent="-342900">
              <a:buFont typeface="+mj-lt"/>
              <a:buAutoNum type="arabicPeriod"/>
            </a:pPr>
            <a:r>
              <a:rPr lang="en-US" dirty="0"/>
              <a:t>XG Boost  has given considerably good accuracy score.  </a:t>
            </a:r>
          </a:p>
          <a:p>
            <a:pPr marL="342900" indent="-342900">
              <a:buFont typeface="+mj-lt"/>
              <a:buAutoNum type="arabicPeriod"/>
            </a:pPr>
            <a:endParaRPr lang="en-US" dirty="0"/>
          </a:p>
          <a:p>
            <a:pPr marL="342900" indent="-342900">
              <a:buFont typeface="+mj-lt"/>
              <a:buAutoNum type="arabicPeriod"/>
            </a:pPr>
            <a:r>
              <a:rPr lang="en-US" dirty="0"/>
              <a:t>Precision and f1-score are also satisfactory. </a:t>
            </a:r>
          </a:p>
          <a:p>
            <a:pPr marL="342900" indent="-342900">
              <a:buFont typeface="+mj-lt"/>
              <a:buAutoNum type="arabicPeriod"/>
            </a:pPr>
            <a:endParaRPr lang="en-US" dirty="0"/>
          </a:p>
          <a:p>
            <a:pPr marL="342900" indent="-342900">
              <a:buFont typeface="+mj-lt"/>
              <a:buAutoNum type="arabicPeriod"/>
            </a:pPr>
            <a:r>
              <a:rPr lang="en-US" dirty="0"/>
              <a:t>Recall can be improved further for recalling downward trend direction.</a:t>
            </a:r>
          </a:p>
          <a:p>
            <a:pPr marL="342900" indent="-342900">
              <a:buFont typeface="+mj-lt"/>
              <a:buAutoNum type="arabicPeriod"/>
            </a:pPr>
            <a:endParaRPr lang="en-US" dirty="0"/>
          </a:p>
          <a:p>
            <a:pPr marL="342900" indent="-342900">
              <a:buFont typeface="+mj-lt"/>
              <a:buAutoNum type="arabicPeriod"/>
            </a:pPr>
            <a:r>
              <a:rPr lang="en-US" dirty="0"/>
              <a:t>ROC AUC score has been considerably satisfactory for all technical indicators.</a:t>
            </a:r>
          </a:p>
        </p:txBody>
      </p:sp>
    </p:spTree>
    <p:extLst>
      <p:ext uri="{BB962C8B-B14F-4D97-AF65-F5344CB8AC3E}">
        <p14:creationId xmlns:p14="http://schemas.microsoft.com/office/powerpoint/2010/main" val="103186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Rectangle 2"/>
          <p:cNvSpPr/>
          <p:nvPr/>
        </p:nvSpPr>
        <p:spPr>
          <a:xfrm>
            <a:off x="7476031" y="1089800"/>
            <a:ext cx="4624984" cy="338554"/>
          </a:xfrm>
          <a:prstGeom prst="rect">
            <a:avLst/>
          </a:prstGeom>
        </p:spPr>
        <p:txBody>
          <a:bodyPr wrap="none">
            <a:spAutoFit/>
          </a:bodyPr>
          <a:lstStyle/>
          <a:p>
            <a:r>
              <a:rPr lang="en-US" sz="1600" dirty="0"/>
              <a:t>Background | Current status | Why this study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7476031" y="1561052"/>
            <a:ext cx="4043376" cy="446868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672593" y="1428354"/>
            <a:ext cx="6096000" cy="4247317"/>
          </a:xfrm>
          <a:prstGeom prst="rect">
            <a:avLst/>
          </a:prstGeom>
          <a:solidFill>
            <a:schemeClr val="accent1">
              <a:lumMod val="20000"/>
              <a:lumOff val="80000"/>
            </a:schemeClr>
          </a:solidFill>
        </p:spPr>
        <p:txBody>
          <a:bodyPr wrap="square">
            <a:spAutoFit/>
          </a:bodyPr>
          <a:lstStyle/>
          <a:p>
            <a:endParaRPr lang="en-US" dirty="0"/>
          </a:p>
          <a:p>
            <a:pPr marL="285750" indent="-285750">
              <a:buFont typeface="Arial" panose="020B0604020202020204" pitchFamily="34" charset="0"/>
              <a:buChar char="•"/>
            </a:pPr>
            <a:r>
              <a:rPr lang="en-US" dirty="0"/>
              <a:t>Algorithmic Trading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Back testing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Stock Market-high volatility-New field for Researchers!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AML, Deep Learning Algorithms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Higher Accuracy.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Minimize Errors.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Algorithms rank on relative expected outcome.</a:t>
            </a:r>
          </a:p>
        </p:txBody>
      </p:sp>
    </p:spTree>
    <p:extLst>
      <p:ext uri="{BB962C8B-B14F-4D97-AF65-F5344CB8AC3E}">
        <p14:creationId xmlns:p14="http://schemas.microsoft.com/office/powerpoint/2010/main" val="10659891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val="3436964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algn="r"/>
            <a:r>
              <a:rPr lang="en-US" sz="1600" dirty="0"/>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3970318"/>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Random Forest Modelling Predicts upward, neutral and downward trend direction with reasonably good precision,recall,F1-score.</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overall accuracy score-more than 80%.</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for RF would be 2*.87/2*.13=6.69:1 if 0.7% difference in consecutive day close price for HDFC stock is only 2.0.for higher percentage difference reward to risk ratio would be higher.</a:t>
            </a:r>
          </a:p>
        </p:txBody>
      </p:sp>
      <p:pic>
        <p:nvPicPr>
          <p:cNvPr id="11" name="Picture 10">
            <a:extLst>
              <a:ext uri="{FF2B5EF4-FFF2-40B4-BE49-F238E27FC236}">
                <a16:creationId xmlns:a16="http://schemas.microsoft.com/office/drawing/2014/main" id="{32A5F31C-743B-4DFC-8E9B-9540B063DC2E}"/>
              </a:ext>
            </a:extLst>
          </p:cNvPr>
          <p:cNvPicPr>
            <a:picLocks noChangeAspect="1"/>
          </p:cNvPicPr>
          <p:nvPr/>
        </p:nvPicPr>
        <p:blipFill>
          <a:blip r:embed="rId2"/>
          <a:stretch>
            <a:fillRect/>
          </a:stretch>
        </p:blipFill>
        <p:spPr>
          <a:xfrm>
            <a:off x="719667" y="1552574"/>
            <a:ext cx="3978714" cy="4689199"/>
          </a:xfrm>
          <a:prstGeom prst="rect">
            <a:avLst/>
          </a:prstGeom>
        </p:spPr>
      </p:pic>
    </p:spTree>
    <p:extLst>
      <p:ext uri="{BB962C8B-B14F-4D97-AF65-F5344CB8AC3E}">
        <p14:creationId xmlns:p14="http://schemas.microsoft.com/office/powerpoint/2010/main" val="11130033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algn="r"/>
            <a:r>
              <a:rPr lang="en-US" sz="1600" dirty="0"/>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4524315"/>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b="1" dirty="0">
              <a:latin typeface="Times New Roman" panose="02020603050405020304" pitchFamily="18" charset="0"/>
              <a:cs typeface="Times New Roman" panose="02020603050405020304" pitchFamily="18" charset="0"/>
            </a:endParaRPr>
          </a:p>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Long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LR  has given highest precision, recall, f1-score and accuracy score for volume and momentum indicators.</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XG Boost Classifier provided best prediction performance for trend and volatility indicators.</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for LR would be 2*.92/2*.08=11.5:1 if 0.5% difference in consecutive day close price for HDFC stock is only 2.0.for higher percentage difference reward to risk ratio would be higher.</a:t>
            </a:r>
          </a:p>
        </p:txBody>
      </p:sp>
      <p:pic>
        <p:nvPicPr>
          <p:cNvPr id="5" name="Picture 4">
            <a:extLst>
              <a:ext uri="{FF2B5EF4-FFF2-40B4-BE49-F238E27FC236}">
                <a16:creationId xmlns:a16="http://schemas.microsoft.com/office/drawing/2014/main" id="{4B759820-F586-4BE2-872A-F5988644E9D7}"/>
              </a:ext>
            </a:extLst>
          </p:cNvPr>
          <p:cNvPicPr>
            <a:picLocks noChangeAspect="1"/>
          </p:cNvPicPr>
          <p:nvPr/>
        </p:nvPicPr>
        <p:blipFill>
          <a:blip r:embed="rId2"/>
          <a:stretch>
            <a:fillRect/>
          </a:stretch>
        </p:blipFill>
        <p:spPr>
          <a:xfrm>
            <a:off x="626651" y="1457669"/>
            <a:ext cx="4583009" cy="4914485"/>
          </a:xfrm>
          <a:prstGeom prst="rect">
            <a:avLst/>
          </a:prstGeom>
        </p:spPr>
      </p:pic>
    </p:spTree>
    <p:extLst>
      <p:ext uri="{BB962C8B-B14F-4D97-AF65-F5344CB8AC3E}">
        <p14:creationId xmlns:p14="http://schemas.microsoft.com/office/powerpoint/2010/main" val="27340510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4965462"/>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RECOMMENDATION FROM BUSINESS PERSPECTIVE for the HDFC Stock:</a:t>
            </a:r>
          </a:p>
          <a:p>
            <a:pPr marL="0" marR="0">
              <a:lnSpc>
                <a:spcPct val="150000"/>
              </a:lnSpc>
              <a:spcBef>
                <a:spcPts val="200"/>
              </a:spcBef>
              <a:spcAft>
                <a:spcPts val="0"/>
              </a:spcAft>
            </a:pPr>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Short Direction Prediction using Technical Indicators</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LR has given highest precision, recall, f1-score and accuracy score for volume and trend indicators. </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XG Boost Classifier provided best prediction performance for momentum indicators.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Random Forest Classifier provided best predictions for volatility indicators.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for LR would be 2*.93/2*.07=13.29:1 if 0.5% difference in consecutive day close price for HDFC stock is only 2.0.for higher percentage difference reward to risk ratio would be higher.</a:t>
            </a:r>
          </a:p>
        </p:txBody>
      </p:sp>
      <p:pic>
        <p:nvPicPr>
          <p:cNvPr id="6" name="Picture 5">
            <a:extLst>
              <a:ext uri="{FF2B5EF4-FFF2-40B4-BE49-F238E27FC236}">
                <a16:creationId xmlns:a16="http://schemas.microsoft.com/office/drawing/2014/main" id="{F33A0D4B-6E11-45B6-B999-610FF1208DE2}"/>
              </a:ext>
            </a:extLst>
          </p:cNvPr>
          <p:cNvPicPr>
            <a:picLocks noChangeAspect="1"/>
          </p:cNvPicPr>
          <p:nvPr/>
        </p:nvPicPr>
        <p:blipFill>
          <a:blip r:embed="rId2"/>
          <a:stretch>
            <a:fillRect/>
          </a:stretch>
        </p:blipFill>
        <p:spPr>
          <a:xfrm>
            <a:off x="554780" y="1457669"/>
            <a:ext cx="4728222" cy="4914485"/>
          </a:xfrm>
          <a:prstGeom prst="rect">
            <a:avLst/>
          </a:prstGeom>
        </p:spPr>
      </p:pic>
    </p:spTree>
    <p:extLst>
      <p:ext uri="{BB962C8B-B14F-4D97-AF65-F5344CB8AC3E}">
        <p14:creationId xmlns:p14="http://schemas.microsoft.com/office/powerpoint/2010/main" val="19321796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4170372"/>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0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1000" i="1" dirty="0">
                <a:effectLst/>
                <a:ea typeface="Times New Roman" panose="02020603050405020304" pitchFamily="18" charset="0"/>
              </a:rPr>
              <a:t>Journal of Physics: Conference Series</a:t>
            </a:r>
            <a:r>
              <a:rPr lang="en-IN" sz="1000" dirty="0">
                <a:effectLst/>
                <a:ea typeface="Times New Roman" panose="02020603050405020304" pitchFamily="18" charset="0"/>
              </a:rPr>
              <a:t>, </a:t>
            </a:r>
            <a:r>
              <a:rPr lang="en-IN" sz="1000" i="1" dirty="0">
                <a:effectLst/>
                <a:ea typeface="Times New Roman" panose="02020603050405020304" pitchFamily="18" charset="0"/>
              </a:rPr>
              <a:t>1818</a:t>
            </a:r>
            <a:r>
              <a:rPr lang="en-IN" sz="1000" dirty="0">
                <a:effectLst/>
                <a:ea typeface="Times New Roman" panose="02020603050405020304" pitchFamily="18" charset="0"/>
              </a:rPr>
              <a:t>(1). https://doi.org/10.1088/1742-6596/1818/1/012016</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Alhomadi, A. (2021). Forecasting stock market prices : A machine learning approach. </a:t>
            </a:r>
            <a:r>
              <a:rPr lang="en-IN" sz="1000" i="1" dirty="0">
                <a:effectLst/>
                <a:ea typeface="Times New Roman" panose="02020603050405020304" pitchFamily="18" charset="0"/>
              </a:rPr>
              <a:t>Digital Commons</a:t>
            </a:r>
            <a:r>
              <a:rPr lang="en-IN" sz="1000" dirty="0">
                <a:effectLst/>
                <a:ea typeface="Times New Roman" panose="02020603050405020304" pitchFamily="18" charset="0"/>
              </a:rPr>
              <a:t>, </a:t>
            </a:r>
            <a:r>
              <a:rPr lang="en-IN" sz="1000" i="1" dirty="0">
                <a:effectLst/>
                <a:ea typeface="Times New Roman" panose="02020603050405020304" pitchFamily="18" charset="0"/>
              </a:rPr>
              <a:t>11</a:t>
            </a:r>
            <a:r>
              <a:rPr lang="en-IN" sz="1000" dirty="0">
                <a:effectLst/>
                <a:ea typeface="Times New Roman" panose="02020603050405020304" pitchFamily="18" charset="0"/>
              </a:rPr>
              <a:t>(2), 16–36.</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Anjani, T., &amp; Syarif, A. D. (2019). The Effect of Fundamental Analysis on Stock Returns using Data Panels ; Evidence Pharmaceutical Companies listed on IDX. </a:t>
            </a:r>
            <a:r>
              <a:rPr lang="en-IN" sz="1000" i="1" dirty="0">
                <a:effectLst/>
                <a:ea typeface="Times New Roman" panose="02020603050405020304" pitchFamily="18" charset="0"/>
              </a:rPr>
              <a:t>International Journal of Innovate Science and Research Technology</a:t>
            </a:r>
            <a:r>
              <a:rPr lang="en-IN" sz="1000" dirty="0">
                <a:effectLst/>
                <a:ea typeface="Times New Roman" panose="02020603050405020304" pitchFamily="18" charset="0"/>
              </a:rPr>
              <a:t>, </a:t>
            </a:r>
            <a:r>
              <a:rPr lang="en-IN" sz="1000" i="1" dirty="0">
                <a:effectLst/>
                <a:ea typeface="Times New Roman" panose="02020603050405020304" pitchFamily="18" charset="0"/>
              </a:rPr>
              <a:t>4</a:t>
            </a:r>
            <a:r>
              <a:rPr lang="en-IN" sz="1000" dirty="0">
                <a:effectLst/>
                <a:ea typeface="Times New Roman" panose="02020603050405020304" pitchFamily="18" charset="0"/>
              </a:rPr>
              <a:t>(7), 500–505.</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Cornellius Yudha Wijaya. (2021). </a:t>
            </a:r>
            <a:r>
              <a:rPr lang="en-IN" sz="1000" i="1" dirty="0">
                <a:effectLst/>
                <a:ea typeface="Times New Roman" panose="02020603050405020304" pitchFamily="18" charset="0"/>
              </a:rPr>
              <a:t>CRISP-DM Methodology For Your First Data Science Project</a:t>
            </a:r>
            <a:r>
              <a:rPr lang="en-IN" sz="1000" dirty="0">
                <a:effectLst/>
                <a:ea typeface="Times New Roman" panose="02020603050405020304" pitchFamily="18" charset="0"/>
              </a:rPr>
              <a:t>. https://towardsdatascience.com/crisp-dm-methodology-for-your-first-data-science-project-769f35e0346c</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Dahham, A. Z. D., &amp; Ibrahim, A. A. (2020). Effects of Volatility and Trend Indicator for Improving Price Prediction of Cryptocurrency. </a:t>
            </a:r>
            <a:r>
              <a:rPr lang="en-IN" sz="1000" i="1" dirty="0">
                <a:effectLst/>
                <a:ea typeface="Times New Roman" panose="02020603050405020304" pitchFamily="18" charset="0"/>
              </a:rPr>
              <a:t>IOP Conference Series: Materials Science and Engineering</a:t>
            </a:r>
            <a:r>
              <a:rPr lang="en-IN" sz="1000" dirty="0">
                <a:effectLst/>
                <a:ea typeface="Times New Roman" panose="02020603050405020304" pitchFamily="18" charset="0"/>
              </a:rPr>
              <a:t>, </a:t>
            </a:r>
            <a:r>
              <a:rPr lang="en-IN" sz="1000" i="1" dirty="0">
                <a:effectLst/>
                <a:ea typeface="Times New Roman" panose="02020603050405020304" pitchFamily="18" charset="0"/>
              </a:rPr>
              <a:t>928</a:t>
            </a:r>
            <a:r>
              <a:rPr lang="en-IN" sz="1000" dirty="0">
                <a:effectLst/>
                <a:ea typeface="Times New Roman" panose="02020603050405020304" pitchFamily="18" charset="0"/>
              </a:rPr>
              <a:t>(3). https://doi.org/10.1088/1757-899X/928/3/032043</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Dar, A. N. (2021). PRINCIPAL COMPONENT ANALYSIS (PCA) (Using Eigen Decomposition). </a:t>
            </a:r>
            <a:r>
              <a:rPr lang="en-IN" sz="1000" i="1" dirty="0">
                <a:effectLst/>
                <a:ea typeface="Times New Roman" panose="02020603050405020304" pitchFamily="18" charset="0"/>
              </a:rPr>
              <a:t>Gsj</a:t>
            </a:r>
            <a:r>
              <a:rPr lang="en-IN" sz="1000" dirty="0">
                <a:effectLst/>
                <a:ea typeface="Times New Roman" panose="02020603050405020304" pitchFamily="18" charset="0"/>
              </a:rPr>
              <a:t>, </a:t>
            </a:r>
            <a:r>
              <a:rPr lang="en-IN" sz="1000" i="1" dirty="0">
                <a:effectLst/>
                <a:ea typeface="Times New Roman" panose="02020603050405020304" pitchFamily="18" charset="0"/>
              </a:rPr>
              <a:t>9</a:t>
            </a:r>
            <a:r>
              <a:rPr lang="en-IN" sz="1000" dirty="0">
                <a:effectLst/>
                <a:ea typeface="Times New Roman" panose="02020603050405020304" pitchFamily="18" charset="0"/>
              </a:rPr>
              <a:t>(7), 240–252. www.globalscientificjournal.com</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1000" i="1" dirty="0">
                <a:effectLst/>
                <a:ea typeface="Times New Roman" panose="02020603050405020304" pitchFamily="18" charset="0"/>
              </a:rPr>
              <a:t>International Journal of Applied Engineering Research</a:t>
            </a:r>
            <a:r>
              <a:rPr lang="en-IN" sz="1000" dirty="0">
                <a:effectLst/>
                <a:ea typeface="Times New Roman" panose="02020603050405020304" pitchFamily="18" charset="0"/>
              </a:rPr>
              <a:t>, </a:t>
            </a:r>
            <a:r>
              <a:rPr lang="en-IN" sz="1000" i="1" dirty="0">
                <a:effectLst/>
                <a:ea typeface="Times New Roman" panose="02020603050405020304" pitchFamily="18" charset="0"/>
              </a:rPr>
              <a:t>14</a:t>
            </a:r>
            <a:r>
              <a:rPr lang="en-IN" sz="1000" dirty="0">
                <a:effectLst/>
                <a:ea typeface="Times New Roman" panose="02020603050405020304" pitchFamily="18" charset="0"/>
              </a:rPr>
              <a:t>(24), 4492–4501. http://www.ripublication.com</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Faijareon, C., &amp; Sornil, O. (2019). Evolving and combining technical indicators to generate trading strategies. </a:t>
            </a:r>
            <a:r>
              <a:rPr lang="en-IN" sz="1000" i="1" dirty="0">
                <a:effectLst/>
                <a:ea typeface="Times New Roman" panose="02020603050405020304" pitchFamily="18" charset="0"/>
              </a:rPr>
              <a:t>Journal of Physics: Conference Series</a:t>
            </a:r>
            <a:r>
              <a:rPr lang="en-IN" sz="1000" dirty="0">
                <a:effectLst/>
                <a:ea typeface="Times New Roman" panose="02020603050405020304" pitchFamily="18" charset="0"/>
              </a:rPr>
              <a:t>, </a:t>
            </a:r>
            <a:r>
              <a:rPr lang="en-IN" sz="1000" i="1" dirty="0">
                <a:effectLst/>
                <a:ea typeface="Times New Roman" panose="02020603050405020304" pitchFamily="18" charset="0"/>
              </a:rPr>
              <a:t>1195</a:t>
            </a:r>
            <a:r>
              <a:rPr lang="en-IN" sz="1000" dirty="0">
                <a:effectLst/>
                <a:ea typeface="Times New Roman" panose="02020603050405020304" pitchFamily="18" charset="0"/>
              </a:rPr>
              <a:t>(1). https://doi.org/10.1088/1742-6596/1195/1/012010</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1000" i="1" dirty="0">
                <a:effectLst/>
                <a:ea typeface="Times New Roman" panose="02020603050405020304" pitchFamily="18" charset="0"/>
              </a:rPr>
              <a:t>Applied Sciences (Switzerland)</a:t>
            </a:r>
            <a:r>
              <a:rPr lang="en-IN" sz="1000" dirty="0">
                <a:effectLst/>
                <a:ea typeface="Times New Roman" panose="02020603050405020304" pitchFamily="18" charset="0"/>
              </a:rPr>
              <a:t>, </a:t>
            </a:r>
            <a:r>
              <a:rPr lang="en-IN" sz="1000" i="1" dirty="0">
                <a:effectLst/>
                <a:ea typeface="Times New Roman" panose="02020603050405020304" pitchFamily="18" charset="0"/>
              </a:rPr>
              <a:t>11</a:t>
            </a:r>
            <a:r>
              <a:rPr lang="en-IN" sz="1000" dirty="0">
                <a:effectLst/>
                <a:ea typeface="Times New Roman" panose="02020603050405020304" pitchFamily="18" charset="0"/>
              </a:rPr>
              <a:t>(15). https://doi.org/10.3390/app11156728</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Hansen, K. B. (2020). The virtue of simplicity: On machine learning models in algorithmic trading. </a:t>
            </a:r>
            <a:r>
              <a:rPr lang="en-IN" sz="1000" i="1" dirty="0">
                <a:effectLst/>
                <a:ea typeface="Times New Roman" panose="02020603050405020304" pitchFamily="18" charset="0"/>
              </a:rPr>
              <a:t>Big Data and Society</a:t>
            </a:r>
            <a:r>
              <a:rPr lang="en-IN" sz="1000" dirty="0">
                <a:effectLst/>
                <a:ea typeface="Times New Roman" panose="02020603050405020304" pitchFamily="18" charset="0"/>
              </a:rPr>
              <a:t>, </a:t>
            </a:r>
            <a:r>
              <a:rPr lang="en-IN" sz="1000" i="1" dirty="0">
                <a:effectLst/>
                <a:ea typeface="Times New Roman" panose="02020603050405020304" pitchFamily="18" charset="0"/>
              </a:rPr>
              <a:t>7</a:t>
            </a:r>
            <a:r>
              <a:rPr lang="en-IN" sz="1000" dirty="0">
                <a:effectLst/>
                <a:ea typeface="Times New Roman" panose="02020603050405020304" pitchFamily="18" charset="0"/>
              </a:rPr>
              <a:t>(1). https://doi.org/10.1177/2053951720926558</a:t>
            </a:r>
            <a:endParaRPr lang="en-US" sz="1000" dirty="0">
              <a:effectLst/>
              <a:ea typeface="Times New Roman" panose="02020603050405020304" pitchFamily="18" charset="0"/>
            </a:endParaRPr>
          </a:p>
          <a:p>
            <a:r>
              <a:rPr lang="en-IN" sz="1000" dirty="0">
                <a:effectLst/>
                <a:ea typeface="Times New Roman" panose="02020603050405020304" pitchFamily="18" charset="0"/>
              </a:rPr>
              <a:t>Huang, Y., Capretz, L. F., &amp; Ho, D. (2021). Machine Learning for Stock Prediction Based on Fundamental Analysis. </a:t>
            </a:r>
            <a:r>
              <a:rPr lang="en-IN" sz="1000" i="1" dirty="0">
                <a:effectLst/>
                <a:ea typeface="Times New Roman" panose="02020603050405020304" pitchFamily="18" charset="0"/>
              </a:rPr>
              <a:t>2021 IEEE Symposium Series on Computational Intelligence, SSCI </a:t>
            </a:r>
            <a:endParaRPr lang="en-US" sz="1000" dirty="0">
              <a:effectLst/>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6" name="TextBox 5">
            <a:extLst>
              <a:ext uri="{FF2B5EF4-FFF2-40B4-BE49-F238E27FC236}">
                <a16:creationId xmlns:a16="http://schemas.microsoft.com/office/drawing/2014/main" id="{E48E774A-F2FA-4E8C-ABE5-338A681387A2}"/>
              </a:ext>
            </a:extLst>
          </p:cNvPr>
          <p:cNvSpPr txBox="1"/>
          <p:nvPr/>
        </p:nvSpPr>
        <p:spPr>
          <a:xfrm>
            <a:off x="528252" y="1457669"/>
            <a:ext cx="11240416" cy="4170372"/>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000" i="1" dirty="0">
                <a:effectLst/>
                <a:ea typeface="Times New Roman" panose="02020603050405020304" pitchFamily="18" charset="0"/>
              </a:rPr>
              <a:t> 2021 - Proceedings</a:t>
            </a:r>
            <a:r>
              <a:rPr lang="en-IN" sz="1000" dirty="0">
                <a:effectLst/>
                <a:ea typeface="Times New Roman" panose="02020603050405020304" pitchFamily="18" charset="0"/>
              </a:rPr>
              <a:t>. https://doi.org/10.1109/SSCI50451.2021.9660134</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Jena, M., &amp; Dehuri, S. (2020). Decision tree for classification and regression: A state-of-the art review. </a:t>
            </a:r>
            <a:r>
              <a:rPr lang="en-IN" sz="1000" i="1" dirty="0">
                <a:effectLst/>
                <a:ea typeface="Times New Roman" panose="02020603050405020304" pitchFamily="18" charset="0"/>
              </a:rPr>
              <a:t>Informatica (Slovenia)</a:t>
            </a:r>
            <a:r>
              <a:rPr lang="en-IN" sz="1000" dirty="0">
                <a:effectLst/>
                <a:ea typeface="Times New Roman" panose="02020603050405020304" pitchFamily="18" charset="0"/>
              </a:rPr>
              <a:t>, </a:t>
            </a:r>
            <a:r>
              <a:rPr lang="en-IN" sz="1000" i="1" dirty="0">
                <a:effectLst/>
                <a:ea typeface="Times New Roman" panose="02020603050405020304" pitchFamily="18" charset="0"/>
              </a:rPr>
              <a:t>44</a:t>
            </a:r>
            <a:r>
              <a:rPr lang="en-IN" sz="1000" dirty="0">
                <a:effectLst/>
                <a:ea typeface="Times New Roman" panose="02020603050405020304" pitchFamily="18" charset="0"/>
              </a:rPr>
              <a:t>(4), 405–420. https://doi.org/10.31449/INF.V44I4.3023</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1000" i="1" dirty="0">
                <a:effectLst/>
                <a:ea typeface="Times New Roman" panose="02020603050405020304" pitchFamily="18" charset="0"/>
              </a:rPr>
              <a:t>International Journal of Recent Scientific Research</a:t>
            </a:r>
            <a:r>
              <a:rPr lang="en-IN" sz="1000" dirty="0">
                <a:effectLst/>
                <a:ea typeface="Times New Roman" panose="02020603050405020304" pitchFamily="18" charset="0"/>
              </a:rPr>
              <a:t>, </a:t>
            </a:r>
            <a:r>
              <a:rPr lang="en-IN" sz="1000" i="1" dirty="0">
                <a:effectLst/>
                <a:ea typeface="Times New Roman" panose="02020603050405020304" pitchFamily="18" charset="0"/>
              </a:rPr>
              <a:t>10</a:t>
            </a:r>
            <a:r>
              <a:rPr lang="en-IN" sz="1000" dirty="0">
                <a:effectLst/>
                <a:ea typeface="Times New Roman" panose="02020603050405020304" pitchFamily="18" charset="0"/>
              </a:rPr>
              <a:t>, 30693–30695. https://doi.org/10.24327/IJRSR</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Magner, N., Lavin, J. F., Valle, M., &amp; Hardy, N. (2021). The predictive power of stock market’s expectations volatility: A financial synchronization phenomenon. </a:t>
            </a:r>
            <a:r>
              <a:rPr lang="en-IN" sz="1000" i="1" dirty="0">
                <a:effectLst/>
                <a:ea typeface="Times New Roman" panose="02020603050405020304" pitchFamily="18" charset="0"/>
              </a:rPr>
              <a:t>PLoS ONE</a:t>
            </a:r>
            <a:r>
              <a:rPr lang="en-IN" sz="1000" dirty="0">
                <a:effectLst/>
                <a:ea typeface="Times New Roman" panose="02020603050405020304" pitchFamily="18" charset="0"/>
              </a:rPr>
              <a:t>, </a:t>
            </a:r>
            <a:r>
              <a:rPr lang="en-IN" sz="1000" i="1" dirty="0">
                <a:effectLst/>
                <a:ea typeface="Times New Roman" panose="02020603050405020304" pitchFamily="18" charset="0"/>
              </a:rPr>
              <a:t>16</a:t>
            </a:r>
            <a:r>
              <a:rPr lang="en-IN" sz="1000" dirty="0">
                <a:effectLst/>
                <a:ea typeface="Times New Roman" panose="02020603050405020304" pitchFamily="18" charset="0"/>
              </a:rPr>
              <a:t>(5 May), 1–21. https://doi.org/10.1371/journal.pone.0250846</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1000" i="1" dirty="0">
                <a:effectLst/>
                <a:ea typeface="Times New Roman" panose="02020603050405020304" pitchFamily="18" charset="0"/>
              </a:rPr>
              <a:t>ACM International Conference Proceeding Series</a:t>
            </a:r>
            <a:r>
              <a:rPr lang="en-IN" sz="1000" dirty="0">
                <a:effectLst/>
                <a:ea typeface="Times New Roman" panose="02020603050405020304" pitchFamily="18" charset="0"/>
              </a:rPr>
              <a:t>, 412–419. https://doi.org/10.1145/3453892.3461323</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1000" i="1" dirty="0">
                <a:effectLst/>
                <a:ea typeface="Times New Roman" panose="02020603050405020304" pitchFamily="18" charset="0"/>
              </a:rPr>
              <a:t>IIMB Management Review</a:t>
            </a:r>
            <a:r>
              <a:rPr lang="en-IN" sz="1000" dirty="0">
                <a:effectLst/>
                <a:ea typeface="Times New Roman" panose="02020603050405020304" pitchFamily="18" charset="0"/>
              </a:rPr>
              <a:t>, </a:t>
            </a:r>
            <a:r>
              <a:rPr lang="en-IN" sz="1000" i="1" dirty="0">
                <a:effectLst/>
                <a:ea typeface="Times New Roman" panose="02020603050405020304" pitchFamily="18" charset="0"/>
              </a:rPr>
              <a:t>32</a:t>
            </a:r>
            <a:r>
              <a:rPr lang="en-IN" sz="1000" dirty="0">
                <a:effectLst/>
                <a:ea typeface="Times New Roman" panose="02020603050405020304" pitchFamily="18" charset="0"/>
              </a:rPr>
              <a:t>(1), 75–84. https://doi.org/10.1016/j.iimb.2019.07.007</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moneycontrol. (n.d.). </a:t>
            </a:r>
            <a:r>
              <a:rPr lang="en-IN" sz="1000" i="1" dirty="0">
                <a:effectLst/>
                <a:ea typeface="Times New Roman" panose="02020603050405020304" pitchFamily="18" charset="0"/>
              </a:rPr>
              <a:t>HDFC Bank Ltd.TECHNICALS</a:t>
            </a:r>
            <a:r>
              <a:rPr lang="en-IN" sz="1000" dirty="0">
                <a:effectLst/>
                <a:ea typeface="Times New Roman" panose="02020603050405020304" pitchFamily="18" charset="0"/>
              </a:rPr>
              <a:t>. https://www.moneycontrol.com/technical-analysis/hdfcbank/HDF01/weekly</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Mukerji, P., Chung, C., Walsh, T., &amp; Xiong, B. (2019). The Impact of Algorithmic Trading in a Simulated Asset Market. </a:t>
            </a:r>
            <a:r>
              <a:rPr lang="en-IN" sz="1000" i="1" dirty="0">
                <a:effectLst/>
                <a:ea typeface="Times New Roman" panose="02020603050405020304" pitchFamily="18" charset="0"/>
              </a:rPr>
              <a:t>Journal of Risk and Financial Management</a:t>
            </a:r>
            <a:r>
              <a:rPr lang="en-IN" sz="1000" dirty="0">
                <a:effectLst/>
                <a:ea typeface="Times New Roman" panose="02020603050405020304" pitchFamily="18" charset="0"/>
              </a:rPr>
              <a:t>, </a:t>
            </a:r>
            <a:r>
              <a:rPr lang="en-IN" sz="1000" i="1" dirty="0">
                <a:effectLst/>
                <a:ea typeface="Times New Roman" panose="02020603050405020304" pitchFamily="18" charset="0"/>
              </a:rPr>
              <a:t>12</a:t>
            </a:r>
            <a:r>
              <a:rPr lang="en-IN" sz="1000" dirty="0">
                <a:effectLst/>
                <a:ea typeface="Times New Roman" panose="02020603050405020304" pitchFamily="18" charset="0"/>
              </a:rPr>
              <a:t>(2), 68. https://doi.org/10.3390/jrfm12020068</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1000" i="1" dirty="0">
                <a:effectLst/>
                <a:ea typeface="Times New Roman" panose="02020603050405020304" pitchFamily="18" charset="0"/>
              </a:rPr>
              <a:t>SLAS Discovery</a:t>
            </a:r>
            <a:r>
              <a:rPr lang="en-IN" sz="1000" dirty="0">
                <a:effectLst/>
                <a:ea typeface="Times New Roman" panose="02020603050405020304" pitchFamily="18" charset="0"/>
              </a:rPr>
              <a:t>, </a:t>
            </a:r>
            <a:r>
              <a:rPr lang="en-IN" sz="1000" i="1" dirty="0">
                <a:effectLst/>
                <a:ea typeface="Times New Roman" panose="02020603050405020304" pitchFamily="18" charset="0"/>
              </a:rPr>
              <a:t>25</a:t>
            </a:r>
            <a:r>
              <a:rPr lang="en-IN" sz="1000" dirty="0">
                <a:effectLst/>
                <a:ea typeface="Times New Roman" panose="02020603050405020304" pitchFamily="18" charset="0"/>
              </a:rPr>
              <a:t>(6), 655–664. https://doi.org/10.1177/2472555220919345</a:t>
            </a:r>
            <a:endParaRPr lang="en-US" sz="1000" dirty="0">
              <a:effectLst/>
              <a:ea typeface="Times New Roman" panose="02020603050405020304" pitchFamily="18" charset="0"/>
            </a:endParaRPr>
          </a:p>
          <a:p>
            <a:pPr marL="304800" marR="0" indent="-304800">
              <a:lnSpc>
                <a:spcPct val="150000"/>
              </a:lnSpc>
              <a:spcBef>
                <a:spcPts val="0"/>
              </a:spcBef>
              <a:spcAft>
                <a:spcPts val="0"/>
              </a:spcAft>
            </a:pPr>
            <a:r>
              <a:rPr lang="en-IN" sz="1000" dirty="0">
                <a:effectLst/>
                <a:ea typeface="Times New Roman" panose="02020603050405020304" pitchFamily="18" charset="0"/>
              </a:rPr>
              <a:t>Rajkar, A., Kumaria, A., Raut, A., &amp; Kulkarni, N. (2021). Stock Market Price Prediction and Analysis. </a:t>
            </a:r>
            <a:r>
              <a:rPr lang="en-IN" sz="1000" i="1" dirty="0">
                <a:effectLst/>
                <a:ea typeface="Times New Roman" panose="02020603050405020304" pitchFamily="18" charset="0"/>
              </a:rPr>
              <a:t>International Journal of Engineering Research &amp; Technology</a:t>
            </a:r>
            <a:r>
              <a:rPr lang="en-IN" sz="1000" dirty="0">
                <a:effectLst/>
                <a:ea typeface="Times New Roman" panose="02020603050405020304" pitchFamily="18" charset="0"/>
              </a:rPr>
              <a:t>, </a:t>
            </a:r>
            <a:r>
              <a:rPr lang="en-IN" sz="1000" i="1" dirty="0">
                <a:effectLst/>
                <a:ea typeface="Times New Roman" panose="02020603050405020304" pitchFamily="18" charset="0"/>
              </a:rPr>
              <a:t>10</a:t>
            </a:r>
            <a:r>
              <a:rPr lang="en-IN" sz="1000" dirty="0">
                <a:effectLst/>
                <a:ea typeface="Times New Roman" panose="02020603050405020304" pitchFamily="18" charset="0"/>
              </a:rPr>
              <a:t>(06), 115–119.</a:t>
            </a:r>
            <a:endParaRPr lang="en-US" sz="1000" dirty="0">
              <a:effectLst/>
              <a:ea typeface="Times New Roman" panose="02020603050405020304" pitchFamily="18" charset="0"/>
            </a:endParaRPr>
          </a:p>
          <a:p>
            <a:r>
              <a:rPr lang="en-IN" sz="1000" dirty="0">
                <a:effectLst/>
                <a:ea typeface="Times New Roman" panose="02020603050405020304" pitchFamily="18" charset="0"/>
              </a:rPr>
              <a:t>Rouf, N., Malik, M. B., Arif, T., Sharma, S., Singh, S., Aich, S., &amp; Kim, H. C. (2021). Stock </a:t>
            </a:r>
            <a:endParaRPr lang="en-US" sz="1000" dirty="0">
              <a:effectLst/>
              <a:ea typeface="Times New Roman" panose="02020603050405020304" pitchFamily="18" charset="0"/>
            </a:endParaRPr>
          </a:p>
        </p:txBody>
      </p:sp>
    </p:spTree>
    <p:extLst>
      <p:ext uri="{BB962C8B-B14F-4D97-AF65-F5344CB8AC3E}">
        <p14:creationId xmlns:p14="http://schemas.microsoft.com/office/powerpoint/2010/main" val="38268862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6" name="TextBox 5">
            <a:extLst>
              <a:ext uri="{FF2B5EF4-FFF2-40B4-BE49-F238E27FC236}">
                <a16:creationId xmlns:a16="http://schemas.microsoft.com/office/drawing/2014/main" id="{E48E774A-F2FA-4E8C-ABE5-338A681387A2}"/>
              </a:ext>
            </a:extLst>
          </p:cNvPr>
          <p:cNvSpPr txBox="1"/>
          <p:nvPr/>
        </p:nvSpPr>
        <p:spPr>
          <a:xfrm>
            <a:off x="528252" y="1457669"/>
            <a:ext cx="11240416" cy="3528723"/>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market prediction using machine learning techniques: A decade survey on methodologies, recent developments, and future directions. </a:t>
            </a:r>
            <a:r>
              <a:rPr lang="en-IN" sz="1000" i="1" dirty="0">
                <a:effectLst/>
                <a:latin typeface="+mj-lt"/>
                <a:ea typeface="Times New Roman" panose="02020603050405020304" pitchFamily="18" charset="0"/>
              </a:rPr>
              <a:t>Electronics (Switzerland)</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10</a:t>
            </a:r>
            <a:r>
              <a:rPr lang="en-IN" sz="1000" dirty="0">
                <a:effectLst/>
                <a:latin typeface="+mj-lt"/>
                <a:ea typeface="Times New Roman" panose="02020603050405020304" pitchFamily="18" charset="0"/>
              </a:rPr>
              <a:t>(21). https://doi.org/10.3390/electronics10212717</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Schonlau, M., &amp; Zou, R. Y. (2020). The random forest algorithm for statistical learning. </a:t>
            </a:r>
            <a:r>
              <a:rPr lang="en-IN" sz="1000" i="1" dirty="0">
                <a:effectLst/>
                <a:latin typeface="+mj-lt"/>
                <a:ea typeface="Times New Roman" panose="02020603050405020304" pitchFamily="18" charset="0"/>
              </a:rPr>
              <a:t>Stata Journal</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20</a:t>
            </a:r>
            <a:r>
              <a:rPr lang="en-IN" sz="1000" dirty="0">
                <a:effectLst/>
                <a:latin typeface="+mj-lt"/>
                <a:ea typeface="Times New Roman" panose="02020603050405020304" pitchFamily="18" charset="0"/>
              </a:rPr>
              <a:t>(1), 3–29. https://doi.org/10.1177/1536867X20909688</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Shah, D., Isah, H., &amp; Zulkernine, F. (2019). Stock market analysis: A review and taxonomy of prediction techniques. </a:t>
            </a:r>
            <a:r>
              <a:rPr lang="en-IN" sz="1000" i="1" dirty="0">
                <a:effectLst/>
                <a:latin typeface="+mj-lt"/>
                <a:ea typeface="Times New Roman" panose="02020603050405020304" pitchFamily="18" charset="0"/>
              </a:rPr>
              <a:t>International Journal of Financial Studies</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7</a:t>
            </a:r>
            <a:r>
              <a:rPr lang="en-IN" sz="1000" dirty="0">
                <a:effectLst/>
                <a:latin typeface="+mj-lt"/>
                <a:ea typeface="Times New Roman" panose="02020603050405020304" pitchFamily="18" charset="0"/>
              </a:rPr>
              <a:t>(2). https://doi.org/10.3390/ijfs7020026</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Silva, I., &amp; Naranjo, J. E. (2020). A systematic methodology to evaluate prediction models for driving style classification. </a:t>
            </a:r>
            <a:r>
              <a:rPr lang="en-IN" sz="1000" i="1" dirty="0">
                <a:effectLst/>
                <a:latin typeface="+mj-lt"/>
                <a:ea typeface="Times New Roman" panose="02020603050405020304" pitchFamily="18" charset="0"/>
              </a:rPr>
              <a:t>Sensors (Switzerland)</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20</a:t>
            </a:r>
            <a:r>
              <a:rPr lang="en-IN" sz="1000" dirty="0">
                <a:effectLst/>
                <a:latin typeface="+mj-lt"/>
                <a:ea typeface="Times New Roman" panose="02020603050405020304" pitchFamily="18" charset="0"/>
              </a:rPr>
              <a:t>(6), 1–21. https://doi.org/10.3390/s20061692</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Sonkiya, P., Bajpai, V., &amp; Bansal, A. (2021). </a:t>
            </a:r>
            <a:r>
              <a:rPr lang="en-IN" sz="1000" i="1" dirty="0">
                <a:effectLst/>
                <a:latin typeface="+mj-lt"/>
                <a:ea typeface="Times New Roman" panose="02020603050405020304" pitchFamily="18" charset="0"/>
              </a:rPr>
              <a:t>Stock price prediction using BERT and GAN</a:t>
            </a:r>
            <a:r>
              <a:rPr lang="en-IN" sz="1000" dirty="0">
                <a:effectLst/>
                <a:latin typeface="+mj-lt"/>
                <a:ea typeface="Times New Roman" panose="02020603050405020304" pitchFamily="18" charset="0"/>
              </a:rPr>
              <a:t>. http://arxiv.org/abs/2107.09055</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Thanekar, G. S., &amp; Shaikh, Z. S. (2021). Analysis and Evaluation of Technical Indicators for Prediction of Stock Market. </a:t>
            </a:r>
            <a:r>
              <a:rPr lang="en-IN" sz="1000" i="1" dirty="0">
                <a:effectLst/>
                <a:latin typeface="+mj-lt"/>
                <a:ea typeface="Times New Roman" panose="02020603050405020304" pitchFamily="18" charset="0"/>
              </a:rPr>
              <a:t>International Journal of Engineering Research &amp; Technology (IJERT)</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10</a:t>
            </a:r>
            <a:r>
              <a:rPr lang="en-IN" sz="1000" dirty="0">
                <a:effectLst/>
                <a:latin typeface="+mj-lt"/>
                <a:ea typeface="Times New Roman" panose="02020603050405020304" pitchFamily="18" charset="0"/>
              </a:rPr>
              <a:t>(May), 341–344.</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Wang, L. (2019). Research and Implementation of Machine Learning Classifier Based on KNN. </a:t>
            </a:r>
            <a:r>
              <a:rPr lang="en-IN" sz="1000" i="1" dirty="0">
                <a:effectLst/>
                <a:latin typeface="+mj-lt"/>
                <a:ea typeface="Times New Roman" panose="02020603050405020304" pitchFamily="18" charset="0"/>
              </a:rPr>
              <a:t>IOP Conference Series: Materials Science and Engineering</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677</a:t>
            </a:r>
            <a:r>
              <a:rPr lang="en-IN" sz="1000" dirty="0">
                <a:effectLst/>
                <a:latin typeface="+mj-lt"/>
                <a:ea typeface="Times New Roman" panose="02020603050405020304" pitchFamily="18" charset="0"/>
              </a:rPr>
              <a:t>(5), 0–5. https://doi.org/10.1088/1757-899X/677/5/052038</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1000" dirty="0">
                <a:effectLst/>
                <a:latin typeface="+mj-lt"/>
                <a:ea typeface="Times New Roman" panose="02020603050405020304" pitchFamily="18" charset="0"/>
              </a:rPr>
              <a:t>Zhang, P., Jia, Y., &amp; Shang, Y. (2022). Research and application of XGBoost in imbalanced data. </a:t>
            </a:r>
            <a:r>
              <a:rPr lang="en-IN" sz="1000" i="1" dirty="0">
                <a:effectLst/>
                <a:latin typeface="+mj-lt"/>
                <a:ea typeface="Times New Roman" panose="02020603050405020304" pitchFamily="18" charset="0"/>
              </a:rPr>
              <a:t>International Journal of Distributed Sensor Networks</a:t>
            </a:r>
            <a:r>
              <a:rPr lang="en-IN" sz="1000" dirty="0">
                <a:effectLst/>
                <a:latin typeface="+mj-lt"/>
                <a:ea typeface="Times New Roman" panose="02020603050405020304" pitchFamily="18" charset="0"/>
              </a:rPr>
              <a:t>, </a:t>
            </a:r>
            <a:r>
              <a:rPr lang="en-IN" sz="1000" i="1" dirty="0">
                <a:effectLst/>
                <a:latin typeface="+mj-lt"/>
                <a:ea typeface="Times New Roman" panose="02020603050405020304" pitchFamily="18" charset="0"/>
              </a:rPr>
              <a:t>18</a:t>
            </a:r>
            <a:r>
              <a:rPr lang="en-IN" sz="1000" dirty="0">
                <a:effectLst/>
                <a:latin typeface="+mj-lt"/>
                <a:ea typeface="Times New Roman" panose="02020603050405020304" pitchFamily="18" charset="0"/>
              </a:rPr>
              <a:t>(6). https://doi.org/10.1177/15501329221106935</a:t>
            </a:r>
            <a:endParaRPr lang="en-US" sz="1000" dirty="0">
              <a:effectLst/>
              <a:latin typeface="+mj-lt"/>
              <a:ea typeface="Times New Roman" panose="02020603050405020304" pitchFamily="18" charset="0"/>
            </a:endParaRPr>
          </a:p>
          <a:p>
            <a:pPr marL="304800" marR="0" indent="-304800">
              <a:lnSpc>
                <a:spcPct val="150000"/>
              </a:lnSpc>
              <a:spcBef>
                <a:spcPts val="0"/>
              </a:spcBef>
              <a:spcAft>
                <a:spcPts val="0"/>
              </a:spcAft>
            </a:pPr>
            <a:endParaRPr lang="en-US" sz="1000" dirty="0">
              <a:effectLst/>
              <a:latin typeface="+mj-lt"/>
              <a:ea typeface="Times New Roman" panose="02020603050405020304" pitchFamily="18" charset="0"/>
            </a:endParaRPr>
          </a:p>
        </p:txBody>
      </p:sp>
    </p:spTree>
    <p:extLst>
      <p:ext uri="{BB962C8B-B14F-4D97-AF65-F5344CB8AC3E}">
        <p14:creationId xmlns:p14="http://schemas.microsoft.com/office/powerpoint/2010/main" val="11260874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val="8963227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518984" y="1618736"/>
            <a:ext cx="11249683" cy="3782061"/>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2"/>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none" strike="noStrike" dirty="0">
                <a:solidFill>
                  <a:srgbClr val="0563C1"/>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84789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1673662810"/>
              </p:ext>
            </p:extLst>
          </p:nvPr>
        </p:nvGraphicFramePr>
        <p:xfrm>
          <a:off x="331304" y="1310715"/>
          <a:ext cx="11555895" cy="5081522"/>
        </p:xfrm>
        <a:graphic>
          <a:graphicData uri="http://schemas.openxmlformats.org/drawingml/2006/table">
            <a:tbl>
              <a:tblPr firstRow="1" bandRow="1">
                <a:tableStyleId>{5C22544A-7EE6-4342-B048-85BDC9FD1C3A}</a:tableStyleId>
              </a:tblPr>
              <a:tblGrid>
                <a:gridCol w="2557670">
                  <a:extLst>
                    <a:ext uri="{9D8B030D-6E8A-4147-A177-3AD203B41FA5}">
                      <a16:colId xmlns:a16="http://schemas.microsoft.com/office/drawing/2014/main" val="1369673058"/>
                    </a:ext>
                  </a:extLst>
                </a:gridCol>
                <a:gridCol w="1696278">
                  <a:extLst>
                    <a:ext uri="{9D8B030D-6E8A-4147-A177-3AD203B41FA5}">
                      <a16:colId xmlns:a16="http://schemas.microsoft.com/office/drawing/2014/main" val="1958250733"/>
                    </a:ext>
                  </a:extLst>
                </a:gridCol>
                <a:gridCol w="2743200">
                  <a:extLst>
                    <a:ext uri="{9D8B030D-6E8A-4147-A177-3AD203B41FA5}">
                      <a16:colId xmlns:a16="http://schemas.microsoft.com/office/drawing/2014/main" val="1860136396"/>
                    </a:ext>
                  </a:extLst>
                </a:gridCol>
                <a:gridCol w="2266122">
                  <a:extLst>
                    <a:ext uri="{9D8B030D-6E8A-4147-A177-3AD203B41FA5}">
                      <a16:colId xmlns:a16="http://schemas.microsoft.com/office/drawing/2014/main" val="954020900"/>
                    </a:ext>
                  </a:extLst>
                </a:gridCol>
                <a:gridCol w="2292625">
                  <a:extLst>
                    <a:ext uri="{9D8B030D-6E8A-4147-A177-3AD203B41FA5}">
                      <a16:colId xmlns:a16="http://schemas.microsoft.com/office/drawing/2014/main" val="337298450"/>
                    </a:ext>
                  </a:extLst>
                </a:gridCol>
              </a:tblGrid>
              <a:tr h="615453">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406749">
                <a:tc>
                  <a:txBody>
                    <a:bodyPr/>
                    <a:lstStyle/>
                    <a:p>
                      <a:r>
                        <a:rPr lang="en-US" dirty="0">
                          <a:effectLst/>
                        </a:rPr>
                        <a:t>Stock Market Price Prediction and Analysis</a:t>
                      </a:r>
                      <a:endParaRPr lang="en-US" dirty="0"/>
                    </a:p>
                  </a:txBody>
                  <a:tcPr/>
                </a:tc>
                <a:tc>
                  <a:txBody>
                    <a:bodyPr/>
                    <a:lstStyle/>
                    <a:p>
                      <a:r>
                        <a:rPr lang="en-US" dirty="0"/>
                        <a:t>Rajkar, Ajinkya, Aayush,</a:t>
                      </a:r>
                    </a:p>
                    <a:p>
                      <a:r>
                        <a:rPr lang="en-US" dirty="0"/>
                        <a:t>Aniket</a:t>
                      </a:r>
                    </a:p>
                  </a:txBody>
                  <a:tcPr/>
                </a:tc>
                <a:tc>
                  <a:txBody>
                    <a:bodyPr/>
                    <a:lstStyle/>
                    <a:p>
                      <a:r>
                        <a:rPr lang="en-US" dirty="0">
                          <a:effectLst/>
                        </a:rPr>
                        <a:t>Inter</a:t>
                      </a:r>
                    </a:p>
                    <a:p>
                      <a:r>
                        <a:rPr lang="en-US" dirty="0">
                          <a:effectLst/>
                        </a:rPr>
                        <a:t>national Journal of Engineering Research &amp; Technology</a:t>
                      </a:r>
                      <a:endParaRPr lang="en-US" dirty="0"/>
                    </a:p>
                  </a:txBody>
                  <a:tcPr/>
                </a:tc>
                <a:tc>
                  <a:txBody>
                    <a:bodyPr/>
                    <a:lstStyle/>
                    <a:p>
                      <a:r>
                        <a:rPr lang="en-US" dirty="0"/>
                        <a:t>Predict  Stock</a:t>
                      </a:r>
                    </a:p>
                    <a:p>
                      <a:r>
                        <a:rPr lang="en-US" dirty="0"/>
                        <a:t>market Returns using ML</a:t>
                      </a:r>
                    </a:p>
                  </a:txBody>
                  <a:tcPr/>
                </a:tc>
                <a:tc>
                  <a:txBody>
                    <a:bodyPr/>
                    <a:lstStyle/>
                    <a:p>
                      <a:r>
                        <a:rPr lang="en-US" dirty="0"/>
                        <a:t>Feature expansion and  elimination techniques in data preparation lacking details</a:t>
                      </a:r>
                    </a:p>
                  </a:txBody>
                  <a:tcPr/>
                </a:tc>
                <a:extLst>
                  <a:ext uri="{0D108BD9-81ED-4DB2-BD59-A6C34878D82A}">
                    <a16:rowId xmlns:a16="http://schemas.microsoft.com/office/drawing/2014/main" val="2304257186"/>
                  </a:ext>
                </a:extLst>
              </a:tr>
              <a:tr h="1406749">
                <a:tc>
                  <a:txBody>
                    <a:bodyPr/>
                    <a:lstStyle/>
                    <a:p>
                      <a:r>
                        <a:rPr lang="en-US" dirty="0">
                          <a:effectLst/>
                        </a:rPr>
                        <a:t>Analysis and Evaluation of Technical Indicators for Prediction of Stock Market</a:t>
                      </a:r>
                      <a:endParaRPr lang="en-US" dirty="0"/>
                    </a:p>
                  </a:txBody>
                  <a:tcPr/>
                </a:tc>
                <a:tc>
                  <a:txBody>
                    <a:bodyPr/>
                    <a:lstStyle/>
                    <a:p>
                      <a:r>
                        <a:rPr lang="en-US" dirty="0">
                          <a:effectLst/>
                        </a:rPr>
                        <a:t>Thanekar, Gananjay Sandeep</a:t>
                      </a:r>
                    </a:p>
                    <a:p>
                      <a:r>
                        <a:rPr lang="en-US" dirty="0">
                          <a:effectLst/>
                        </a:rPr>
                        <a:t> Zaheed Shamsuddin</a:t>
                      </a:r>
                      <a:endParaRPr lang="en-US" dirty="0"/>
                    </a:p>
                  </a:txBody>
                  <a:tcPr/>
                </a:tc>
                <a:tc>
                  <a:txBody>
                    <a:bodyPr/>
                    <a:lstStyle/>
                    <a:p>
                      <a:r>
                        <a:rPr lang="en-US" dirty="0">
                          <a:effectLst/>
                        </a:rPr>
                        <a:t>International Journal of Engineering Research &amp; Technology (IJERT)</a:t>
                      </a:r>
                      <a:endParaRPr lang="en-US" dirty="0"/>
                    </a:p>
                  </a:txBody>
                  <a:tcPr/>
                </a:tc>
                <a:tc>
                  <a:txBody>
                    <a:bodyPr/>
                    <a:lstStyle/>
                    <a:p>
                      <a:r>
                        <a:rPr lang="en-US" dirty="0"/>
                        <a:t>Utilize Technical Indicator for higher SM Returns</a:t>
                      </a:r>
                    </a:p>
                  </a:txBody>
                  <a:tcPr/>
                </a:tc>
                <a:tc>
                  <a:txBody>
                    <a:bodyPr/>
                    <a:lstStyle/>
                    <a:p>
                      <a:r>
                        <a:rPr lang="en-US" dirty="0"/>
                        <a:t>Fundamental analysis should also be explored.</a:t>
                      </a:r>
                    </a:p>
                  </a:txBody>
                  <a:tcPr/>
                </a:tc>
                <a:extLst>
                  <a:ext uri="{0D108BD9-81ED-4DB2-BD59-A6C34878D82A}">
                    <a16:rowId xmlns:a16="http://schemas.microsoft.com/office/drawing/2014/main" val="1113910316"/>
                  </a:ext>
                </a:extLst>
              </a:tr>
              <a:tr h="1515362">
                <a:tc>
                  <a:txBody>
                    <a:bodyPr/>
                    <a:lstStyle/>
                    <a:p>
                      <a:r>
                        <a:rPr lang="en-US" dirty="0">
                          <a:effectLst/>
                        </a:rPr>
                        <a:t>Effects of Volatility and Trend Indicator for Improving Price Prediction of Cryptocurrency</a:t>
                      </a:r>
                      <a:endParaRPr lang="en-US" dirty="0"/>
                    </a:p>
                  </a:txBody>
                  <a:tcPr/>
                </a:tc>
                <a:tc>
                  <a:txBody>
                    <a:bodyPr/>
                    <a:lstStyle/>
                    <a:p>
                      <a:r>
                        <a:rPr lang="en-US" dirty="0">
                          <a:effectLst/>
                        </a:rPr>
                        <a:t>Dahham, </a:t>
                      </a:r>
                    </a:p>
                    <a:p>
                      <a:r>
                        <a:rPr lang="en-US" dirty="0">
                          <a:effectLst/>
                        </a:rPr>
                        <a:t>Ibrahim, Abdullahi </a:t>
                      </a:r>
                      <a:endParaRPr lang="en-US" dirty="0"/>
                    </a:p>
                  </a:txBody>
                  <a:tcPr/>
                </a:tc>
                <a:tc>
                  <a:txBody>
                    <a:bodyPr/>
                    <a:lstStyle/>
                    <a:p>
                      <a:r>
                        <a:rPr lang="en-US" dirty="0">
                          <a:effectLst/>
                        </a:rPr>
                        <a:t>IOP Conference Series: Materials Science and Engineering</a:t>
                      </a:r>
                      <a:endParaRPr lang="en-US" dirty="0"/>
                    </a:p>
                  </a:txBody>
                  <a:tcPr/>
                </a:tc>
                <a:tc>
                  <a:txBody>
                    <a:bodyPr/>
                    <a:lstStyle/>
                    <a:p>
                      <a:r>
                        <a:rPr lang="en-US" dirty="0"/>
                        <a:t>Volatility and Trend Indicator for  Predicting ret from Cryptocurrency.</a:t>
                      </a:r>
                    </a:p>
                  </a:txBody>
                  <a:tcPr/>
                </a:tc>
                <a:tc>
                  <a:txBody>
                    <a:bodyPr/>
                    <a:lstStyle/>
                    <a:p>
                      <a:r>
                        <a:rPr lang="en-US" dirty="0"/>
                        <a:t>Volume and momentum indicators also should be explored.</a:t>
                      </a:r>
                    </a:p>
                  </a:txBody>
                  <a:tcPr/>
                </a:tc>
                <a:extLst>
                  <a:ext uri="{0D108BD9-81ED-4DB2-BD59-A6C34878D82A}">
                    <a16:rowId xmlns:a16="http://schemas.microsoft.com/office/drawing/2014/main" val="1024255595"/>
                  </a:ext>
                </a:extLst>
              </a:tr>
            </a:tbl>
          </a:graphicData>
        </a:graphic>
      </p:graphicFrame>
    </p:spTree>
    <p:extLst>
      <p:ext uri="{BB962C8B-B14F-4D97-AF65-F5344CB8AC3E}">
        <p14:creationId xmlns:p14="http://schemas.microsoft.com/office/powerpoint/2010/main" val="13328166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1104163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12" name="TextBox 11">
            <a:extLst>
              <a:ext uri="{FF2B5EF4-FFF2-40B4-BE49-F238E27FC236}">
                <a16:creationId xmlns:a16="http://schemas.microsoft.com/office/drawing/2014/main" id="{4C6F8FA6-DB08-4060-9832-77D337D2BF55}"/>
              </a:ext>
            </a:extLst>
          </p:cNvPr>
          <p:cNvSpPr txBox="1"/>
          <p:nvPr/>
        </p:nvSpPr>
        <p:spPr>
          <a:xfrm>
            <a:off x="7533564" y="1112724"/>
            <a:ext cx="4235103" cy="338554"/>
          </a:xfrm>
          <a:prstGeom prst="rect">
            <a:avLst/>
          </a:prstGeom>
          <a:noFill/>
        </p:spPr>
        <p:txBody>
          <a:bodyPr wrap="square" rtlCol="0">
            <a:spAutoFit/>
          </a:bodyPr>
          <a:lstStyle/>
          <a:p>
            <a:r>
              <a:rPr lang="en-US" altLang="ko-KR" sz="16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600" dirty="0">
              <a:solidFill>
                <a:schemeClr val="tx1">
                  <a:lumMod val="75000"/>
                  <a:lumOff val="25000"/>
                </a:schemeClr>
              </a:solidFill>
              <a:latin typeface="+mj-lt"/>
              <a:cs typeface="Arial" pitchFamily="34" charset="0"/>
            </a:endParaRP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4252129722"/>
              </p:ext>
            </p:extLst>
          </p:nvPr>
        </p:nvGraphicFramePr>
        <p:xfrm>
          <a:off x="371800" y="1315296"/>
          <a:ext cx="11515399" cy="5029200"/>
        </p:xfrm>
        <a:graphic>
          <a:graphicData uri="http://schemas.openxmlformats.org/drawingml/2006/table">
            <a:tbl>
              <a:tblPr firstRow="1" bandRow="1">
                <a:tableStyleId>{5C22544A-7EE6-4342-B048-85BDC9FD1C3A}</a:tableStyleId>
              </a:tblPr>
              <a:tblGrid>
                <a:gridCol w="2959190">
                  <a:extLst>
                    <a:ext uri="{9D8B030D-6E8A-4147-A177-3AD203B41FA5}">
                      <a16:colId xmlns:a16="http://schemas.microsoft.com/office/drawing/2014/main" val="1369673058"/>
                    </a:ext>
                  </a:extLst>
                </a:gridCol>
                <a:gridCol w="1405950">
                  <a:extLst>
                    <a:ext uri="{9D8B030D-6E8A-4147-A177-3AD203B41FA5}">
                      <a16:colId xmlns:a16="http://schemas.microsoft.com/office/drawing/2014/main" val="1958250733"/>
                    </a:ext>
                  </a:extLst>
                </a:gridCol>
                <a:gridCol w="1186782">
                  <a:extLst>
                    <a:ext uri="{9D8B030D-6E8A-4147-A177-3AD203B41FA5}">
                      <a16:colId xmlns:a16="http://schemas.microsoft.com/office/drawing/2014/main" val="1860136396"/>
                    </a:ext>
                  </a:extLst>
                </a:gridCol>
                <a:gridCol w="2696319">
                  <a:extLst>
                    <a:ext uri="{9D8B030D-6E8A-4147-A177-3AD203B41FA5}">
                      <a16:colId xmlns:a16="http://schemas.microsoft.com/office/drawing/2014/main" val="954020900"/>
                    </a:ext>
                  </a:extLst>
                </a:gridCol>
                <a:gridCol w="3267158">
                  <a:extLst>
                    <a:ext uri="{9D8B030D-6E8A-4147-A177-3AD203B41FA5}">
                      <a16:colId xmlns:a16="http://schemas.microsoft.com/office/drawing/2014/main" val="337298450"/>
                    </a:ext>
                  </a:extLst>
                </a:gridCol>
              </a:tblGrid>
              <a:tr h="260738">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133254">
                <a:tc>
                  <a:txBody>
                    <a:bodyPr/>
                    <a:lstStyle/>
                    <a:p>
                      <a:r>
                        <a:rPr lang="en-US" dirty="0">
                          <a:effectLst/>
                        </a:rPr>
                        <a:t>The random forest algorithm for statistical learning</a:t>
                      </a:r>
                      <a:endParaRPr lang="en-US" dirty="0"/>
                    </a:p>
                  </a:txBody>
                  <a:tcPr/>
                </a:tc>
                <a:tc>
                  <a:txBody>
                    <a:bodyPr/>
                    <a:lstStyle/>
                    <a:p>
                      <a:r>
                        <a:rPr lang="en-US" dirty="0">
                          <a:effectLst/>
                        </a:rPr>
                        <a:t>Schonlau,Matthias</a:t>
                      </a:r>
                    </a:p>
                    <a:p>
                      <a:r>
                        <a:rPr lang="en-US" dirty="0">
                          <a:effectLst/>
                        </a:rPr>
                        <a:t>Zou, Rosie Yuyan</a:t>
                      </a:r>
                      <a:endParaRPr lang="en-US" b="1" dirty="0"/>
                    </a:p>
                  </a:txBody>
                  <a:tcPr/>
                </a:tc>
                <a:tc>
                  <a:txBody>
                    <a:bodyPr/>
                    <a:lstStyle/>
                    <a:p>
                      <a:r>
                        <a:rPr lang="en-US" dirty="0">
                          <a:effectLst/>
                        </a:rPr>
                        <a:t>Stata Journal</a:t>
                      </a:r>
                      <a:endParaRPr lang="en-US" dirty="0"/>
                    </a:p>
                  </a:txBody>
                  <a:tcPr/>
                </a:tc>
                <a:tc>
                  <a:txBody>
                    <a:bodyPr/>
                    <a:lstStyle/>
                    <a:p>
                      <a:r>
                        <a:rPr lang="en-US" dirty="0"/>
                        <a:t>Classification and regression modelling using Random forest</a:t>
                      </a:r>
                    </a:p>
                  </a:txBody>
                  <a:tcPr/>
                </a:tc>
                <a:tc>
                  <a:txBody>
                    <a:bodyPr/>
                    <a:lstStyle/>
                    <a:p>
                      <a:r>
                        <a:rPr lang="en-US" dirty="0"/>
                        <a:t>Hyperparameters tuning to be explored further to improve prediction accuracy.</a:t>
                      </a:r>
                    </a:p>
                  </a:txBody>
                  <a:tcPr/>
                </a:tc>
                <a:extLst>
                  <a:ext uri="{0D108BD9-81ED-4DB2-BD59-A6C34878D82A}">
                    <a16:rowId xmlns:a16="http://schemas.microsoft.com/office/drawing/2014/main" val="2304257186"/>
                  </a:ext>
                </a:extLst>
              </a:tr>
              <a:tr h="1186665">
                <a:tc>
                  <a:txBody>
                    <a:bodyPr/>
                    <a:lstStyle/>
                    <a:p>
                      <a:r>
                        <a:rPr lang="en-US" dirty="0">
                          <a:effectLst/>
                        </a:rPr>
                        <a:t>A systematic methodology to evaluate prediction models for driving  classification</a:t>
                      </a:r>
                      <a:endParaRPr lang="en-US" dirty="0"/>
                    </a:p>
                  </a:txBody>
                  <a:tcPr/>
                </a:tc>
                <a:tc>
                  <a:txBody>
                    <a:bodyPr/>
                    <a:lstStyle/>
                    <a:p>
                      <a:r>
                        <a:rPr lang="pt-BR" dirty="0">
                          <a:effectLst/>
                        </a:rPr>
                        <a:t>Silva, Iván</a:t>
                      </a:r>
                    </a:p>
                    <a:p>
                      <a:r>
                        <a:rPr lang="pt-BR" dirty="0">
                          <a:effectLst/>
                        </a:rPr>
                        <a:t>Naranjo, José Eugenio</a:t>
                      </a:r>
                      <a:endParaRPr lang="en-US" dirty="0"/>
                    </a:p>
                  </a:txBody>
                  <a:tcPr/>
                </a:tc>
                <a:tc>
                  <a:txBody>
                    <a:bodyPr/>
                    <a:lstStyle/>
                    <a:p>
                      <a:r>
                        <a:rPr lang="en-US" dirty="0">
                          <a:effectLst/>
                        </a:rPr>
                        <a:t>Sensors (Switzerland)</a:t>
                      </a:r>
                      <a:endParaRPr lang="en-US" dirty="0"/>
                    </a:p>
                  </a:txBody>
                  <a:tcPr/>
                </a:tc>
                <a:tc>
                  <a:txBody>
                    <a:bodyPr/>
                    <a:lstStyle/>
                    <a:p>
                      <a:r>
                        <a:rPr lang="en-US" dirty="0"/>
                        <a:t>Evaluating classifiers using ML metrics (e.g., accuracy, F1-score)explored.</a:t>
                      </a:r>
                    </a:p>
                  </a:txBody>
                  <a:tcPr/>
                </a:tc>
                <a:tc>
                  <a:txBody>
                    <a:bodyPr/>
                    <a:lstStyle/>
                    <a:p>
                      <a:r>
                        <a:rPr lang="en-US" dirty="0"/>
                        <a:t>Evaluation metrics on robustness, scalability,</a:t>
                      </a:r>
                    </a:p>
                    <a:p>
                      <a:r>
                        <a:rPr lang="en-US" dirty="0"/>
                        <a:t>speed should also be explored.</a:t>
                      </a:r>
                    </a:p>
                  </a:txBody>
                  <a:tcPr/>
                </a:tc>
                <a:extLst>
                  <a:ext uri="{0D108BD9-81ED-4DB2-BD59-A6C34878D82A}">
                    <a16:rowId xmlns:a16="http://schemas.microsoft.com/office/drawing/2014/main" val="1113910316"/>
                  </a:ext>
                </a:extLst>
              </a:tr>
              <a:tr h="1347955">
                <a:tc>
                  <a:txBody>
                    <a:bodyPr/>
                    <a:lstStyle/>
                    <a:p>
                      <a:r>
                        <a:rPr lang="en-US" dirty="0">
                          <a:effectLst/>
                        </a:rPr>
                        <a:t>Combining Supervised and Unsupervised Machine Learning Methods for Phenotypic Functional Genomics Screening</a:t>
                      </a:r>
                      <a:endParaRPr lang="en-US" dirty="0"/>
                    </a:p>
                  </a:txBody>
                  <a:tcPr/>
                </a:tc>
                <a:tc>
                  <a:txBody>
                    <a:bodyPr/>
                    <a:lstStyle/>
                    <a:p>
                      <a:r>
                        <a:rPr lang="en-US" dirty="0"/>
                        <a:t>Omta, Wienand,</a:t>
                      </a:r>
                    </a:p>
                    <a:p>
                      <a:r>
                        <a:rPr lang="en-US" dirty="0"/>
                        <a:t>Matthieu, David A.</a:t>
                      </a:r>
                    </a:p>
                  </a:txBody>
                  <a:tcPr/>
                </a:tc>
                <a:tc>
                  <a:txBody>
                    <a:bodyPr/>
                    <a:lstStyle/>
                    <a:p>
                      <a:r>
                        <a:rPr lang="en-US" dirty="0">
                          <a:effectLst/>
                        </a:rPr>
                        <a:t>SLAS Dis</a:t>
                      </a:r>
                    </a:p>
                    <a:p>
                      <a:r>
                        <a:rPr lang="en-US" dirty="0">
                          <a:effectLst/>
                        </a:rPr>
                        <a:t>covery</a:t>
                      </a:r>
                      <a:endParaRPr lang="en-US" dirty="0"/>
                    </a:p>
                  </a:txBody>
                  <a:tcPr/>
                </a:tc>
                <a:tc>
                  <a:txBody>
                    <a:bodyPr/>
                    <a:lstStyle/>
                    <a:p>
                      <a:r>
                        <a:rPr lang="en-US" dirty="0"/>
                        <a:t>Unsupervised exploratory methods applied before modelling using supervised deep learning techniques.</a:t>
                      </a:r>
                    </a:p>
                  </a:txBody>
                  <a:tcPr/>
                </a:tc>
                <a:tc>
                  <a:txBody>
                    <a:bodyPr/>
                    <a:lstStyle/>
                    <a:p>
                      <a:r>
                        <a:rPr lang="en-US" dirty="0"/>
                        <a:t>Extensive research for quality of the training sets used and the quantity of available data in each training class in data understanding phase could be better.</a:t>
                      </a:r>
                    </a:p>
                  </a:txBody>
                  <a:tcPr/>
                </a:tc>
                <a:extLst>
                  <a:ext uri="{0D108BD9-81ED-4DB2-BD59-A6C34878D82A}">
                    <a16:rowId xmlns:a16="http://schemas.microsoft.com/office/drawing/2014/main" val="1843977272"/>
                  </a:ext>
                </a:extLst>
              </a:tr>
            </a:tbl>
          </a:graphicData>
        </a:graphic>
      </p:graphicFrame>
    </p:spTree>
    <p:extLst>
      <p:ext uri="{BB962C8B-B14F-4D97-AF65-F5344CB8AC3E}">
        <p14:creationId xmlns:p14="http://schemas.microsoft.com/office/powerpoint/2010/main" val="475906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1126434" y="2054087"/>
            <a:ext cx="2902223"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Fundamental Analysis-</a:t>
            </a:r>
          </a:p>
          <a:p>
            <a:pPr algn="ctr"/>
            <a:r>
              <a:rPr lang="en-US" dirty="0"/>
              <a:t>Long Term Investments</a:t>
            </a: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1126434" y="3525078"/>
            <a:ext cx="290222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Technical Analysis-</a:t>
            </a:r>
            <a:r>
              <a:rPr lang="en-US" sz="1800" dirty="0">
                <a:effectLst/>
                <a:latin typeface="Times New Roman" panose="02020603050405020304" pitchFamily="18" charset="0"/>
                <a:ea typeface="Calibri" panose="020F0502020204030204" pitchFamily="34" charset="0"/>
              </a:rPr>
              <a:t>trends in the stock's price, momentum, and volume </a:t>
            </a:r>
            <a:endParaRPr lang="en-US" dirty="0"/>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1219200" y="5049078"/>
            <a:ext cx="2676938"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ea typeface="Calibri" panose="020F0502020204030204" pitchFamily="34" charset="0"/>
              </a:rPr>
              <a:t>A</a:t>
            </a:r>
            <a:r>
              <a:rPr lang="en-US" sz="1800" dirty="0">
                <a:effectLst/>
                <a:latin typeface="Times New Roman" panose="02020603050405020304" pitchFamily="18" charset="0"/>
                <a:ea typeface="Calibri" panose="020F0502020204030204" pitchFamily="34" charset="0"/>
              </a:rPr>
              <a:t>lgorithmic trading </a:t>
            </a:r>
            <a:endParaRPr lang="en-US" dirty="0"/>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646331"/>
          </a:xfrm>
          <a:prstGeom prst="rect">
            <a:avLst/>
          </a:prstGeom>
          <a:noFill/>
        </p:spPr>
        <p:txBody>
          <a:bodyPr wrap="square">
            <a:spAutoFit/>
          </a:bodyPr>
          <a:lstStyle/>
          <a:p>
            <a:r>
              <a:rPr lang="en-US" dirty="0"/>
              <a:t>Volatility Still Unpredictable</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Easy, and simple Modelling techniques </a:t>
            </a:r>
          </a:p>
          <a:p>
            <a:pPr algn="ctr"/>
            <a:r>
              <a:rPr lang="en-US" dirty="0"/>
              <a:t>Minimize  losses</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pic>
        <p:nvPicPr>
          <p:cNvPr id="13" name="Picture 12">
            <a:extLst>
              <a:ext uri="{FF2B5EF4-FFF2-40B4-BE49-F238E27FC236}">
                <a16:creationId xmlns:a16="http://schemas.microsoft.com/office/drawing/2014/main" id="{ABCED8AA-6B2E-4E43-A5C3-D7BFA473F5AC}"/>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22462" y="1566138"/>
            <a:ext cx="3246027" cy="1260222"/>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5" y="3042915"/>
            <a:ext cx="2407638" cy="3047593"/>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Hypothesis Testing</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pic>
        <p:nvPicPr>
          <p:cNvPr id="5" name="Picture 4">
            <a:extLst>
              <a:ext uri="{FF2B5EF4-FFF2-40B4-BE49-F238E27FC236}">
                <a16:creationId xmlns:a16="http://schemas.microsoft.com/office/drawing/2014/main" id="{AC6BA2C7-5A9A-4D91-98B2-28EE24E20410}"/>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Lst>
          </a:blip>
          <a:stretch>
            <a:fillRect/>
          </a:stretch>
        </p:blipFill>
        <p:spPr>
          <a:xfrm>
            <a:off x="3978227" y="1482978"/>
            <a:ext cx="2930662" cy="29533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C6CA1C40-3DB1-4359-A073-64212D599E8A}"/>
              </a:ext>
            </a:extLst>
          </p:cNvPr>
          <p:cNvSpPr txBox="1"/>
          <p:nvPr/>
        </p:nvSpPr>
        <p:spPr>
          <a:xfrm>
            <a:off x="3683634" y="4566711"/>
            <a:ext cx="3287933" cy="175432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p:txBody>
      </p:sp>
      <p:pic>
        <p:nvPicPr>
          <p:cNvPr id="11" name="Picture 10">
            <a:extLst>
              <a:ext uri="{FF2B5EF4-FFF2-40B4-BE49-F238E27FC236}">
                <a16:creationId xmlns:a16="http://schemas.microsoft.com/office/drawing/2014/main" id="{1B5AD9C9-5EDA-40F7-A3F3-F51A646035EF}"/>
              </a:ext>
            </a:extLst>
          </p:cNvPr>
          <p:cNvPicPr>
            <a:picLocks noChangeAspect="1"/>
          </p:cNvPicPr>
          <p:nvPr/>
        </p:nvPicPr>
        <p:blipFill>
          <a:blip r:embed="rId8"/>
          <a:stretch>
            <a:fillRect/>
          </a:stretch>
        </p:blipFill>
        <p:spPr>
          <a:xfrm>
            <a:off x="7355381" y="1555679"/>
            <a:ext cx="4165829" cy="2361798"/>
          </a:xfrm>
          <a:prstGeom prst="rect">
            <a:avLst/>
          </a:prstGeom>
        </p:spPr>
      </p:pic>
      <p:sp>
        <p:nvSpPr>
          <p:cNvPr id="17" name="TextBox 16">
            <a:extLst>
              <a:ext uri="{FF2B5EF4-FFF2-40B4-BE49-F238E27FC236}">
                <a16:creationId xmlns:a16="http://schemas.microsoft.com/office/drawing/2014/main" id="{A42B5C15-979A-425D-BBA3-78A0921DC401}"/>
              </a:ext>
            </a:extLst>
          </p:cNvPr>
          <p:cNvSpPr txBox="1"/>
          <p:nvPr/>
        </p:nvSpPr>
        <p:spPr>
          <a:xfrm>
            <a:off x="7363953" y="4174435"/>
            <a:ext cx="4157258"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Minimize prediction errors.  </a:t>
            </a:r>
          </a:p>
          <a:p>
            <a:endParaRPr lang="en-US" dirty="0"/>
          </a:p>
          <a:p>
            <a:r>
              <a:rPr lang="en-US" dirty="0"/>
              <a:t>standard Error Metrics</a:t>
            </a:r>
          </a:p>
          <a:p>
            <a:endParaRPr lang="en-US" dirty="0"/>
          </a:p>
          <a:p>
            <a:r>
              <a:rPr lang="en-US" dirty="0"/>
              <a:t>Precision, recall,f1-score, </a:t>
            </a:r>
          </a:p>
          <a:p>
            <a:endParaRPr lang="en-US" dirty="0"/>
          </a:p>
          <a:p>
            <a:r>
              <a:rPr lang="en-US" dirty="0"/>
              <a:t>accuracy score, ROC AUC Score</a:t>
            </a:r>
          </a:p>
        </p:txBody>
      </p:sp>
    </p:spTree>
    <p:extLst>
      <p:ext uri="{BB962C8B-B14F-4D97-AF65-F5344CB8AC3E}">
        <p14:creationId xmlns:p14="http://schemas.microsoft.com/office/powerpoint/2010/main" val="4114905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2030177"/>
            <a:ext cx="0" cy="42778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3331" y="1489877"/>
            <a:ext cx="11173853"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HDFC Stock Technical Analysis</a:t>
            </a:r>
          </a:p>
        </p:txBody>
      </p:sp>
      <p:sp>
        <p:nvSpPr>
          <p:cNvPr id="25" name="Oval 24">
            <a:extLst>
              <a:ext uri="{FF2B5EF4-FFF2-40B4-BE49-F238E27FC236}">
                <a16:creationId xmlns:a16="http://schemas.microsoft.com/office/drawing/2014/main" id="{61DFD0EB-B842-4CC2-BDBC-71C571657438}"/>
              </a:ext>
            </a:extLst>
          </p:cNvPr>
          <p:cNvSpPr/>
          <p:nvPr/>
        </p:nvSpPr>
        <p:spPr>
          <a:xfrm>
            <a:off x="6305266" y="3188043"/>
            <a:ext cx="1805946" cy="13821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ADX-Upper Band</a:t>
            </a:r>
          </a:p>
          <a:p>
            <a:pPr algn="ctr"/>
            <a:r>
              <a:rPr lang="en-US" dirty="0">
                <a:highlight>
                  <a:srgbClr val="532476"/>
                </a:highlight>
              </a:rPr>
              <a:t>1514.69</a:t>
            </a:r>
          </a:p>
        </p:txBody>
      </p:sp>
      <p:sp>
        <p:nvSpPr>
          <p:cNvPr id="27" name="TextBox 26">
            <a:extLst>
              <a:ext uri="{FF2B5EF4-FFF2-40B4-BE49-F238E27FC236}">
                <a16:creationId xmlns:a16="http://schemas.microsoft.com/office/drawing/2014/main" id="{D4A28EE6-AC7F-45A3-84B1-962734760E5A}"/>
              </a:ext>
            </a:extLst>
          </p:cNvPr>
          <p:cNvSpPr txBox="1"/>
          <p:nvPr/>
        </p:nvSpPr>
        <p:spPr>
          <a:xfrm>
            <a:off x="8305995" y="3872710"/>
            <a:ext cx="3463838" cy="1200329"/>
          </a:xfrm>
          <a:prstGeom prst="rect">
            <a:avLst/>
          </a:prstGeom>
          <a:solidFill>
            <a:schemeClr val="accent3">
              <a:lumMod val="40000"/>
              <a:lumOff val="60000"/>
            </a:schemeClr>
          </a:solidFill>
        </p:spPr>
        <p:txBody>
          <a:bodyPr wrap="square">
            <a:spAutoFit/>
          </a:bodyPr>
          <a:lstStyle/>
          <a:p>
            <a:r>
              <a:rPr lang="en-US" i="0" dirty="0">
                <a:solidFill>
                  <a:srgbClr val="202124"/>
                </a:solidFill>
                <a:effectLst/>
                <a:latin typeface="arial" panose="020B0604020202020204" pitchFamily="34" charset="0"/>
              </a:rPr>
              <a:t> </a:t>
            </a:r>
            <a:r>
              <a:rPr lang="en-IN" sz="1800" dirty="0">
                <a:effectLst/>
                <a:latin typeface="Times New Roman" panose="02020603050405020304" pitchFamily="18" charset="0"/>
                <a:ea typeface="Times New Roman" panose="02020603050405020304" pitchFamily="18" charset="0"/>
              </a:rPr>
              <a:t>close price of HDFC stock is 1493.05 which means HDFC stock is showing a sideways trend.</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30" name="Oval 29">
            <a:extLst>
              <a:ext uri="{FF2B5EF4-FFF2-40B4-BE49-F238E27FC236}">
                <a16:creationId xmlns:a16="http://schemas.microsoft.com/office/drawing/2014/main" id="{B687F75A-4B97-46C7-AF64-1FCF6CCC44CE}"/>
              </a:ext>
            </a:extLst>
          </p:cNvPr>
          <p:cNvSpPr/>
          <p:nvPr/>
        </p:nvSpPr>
        <p:spPr>
          <a:xfrm>
            <a:off x="6358921" y="4889850"/>
            <a:ext cx="1994590" cy="1183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ADX-Lower Band</a:t>
            </a:r>
          </a:p>
          <a:p>
            <a:pPr algn="ctr"/>
            <a:r>
              <a:rPr lang="en-US" dirty="0">
                <a:highlight>
                  <a:srgbClr val="532476"/>
                </a:highlight>
              </a:rPr>
              <a:t>1261.46</a:t>
            </a:r>
          </a:p>
        </p:txBody>
      </p:sp>
      <p:sp>
        <p:nvSpPr>
          <p:cNvPr id="31" name="Oval 30">
            <a:extLst>
              <a:ext uri="{FF2B5EF4-FFF2-40B4-BE49-F238E27FC236}">
                <a16:creationId xmlns:a16="http://schemas.microsoft.com/office/drawing/2014/main" id="{CC51EDE4-4A61-445B-BCD7-B45A63E24144}"/>
              </a:ext>
            </a:extLst>
          </p:cNvPr>
          <p:cNvSpPr/>
          <p:nvPr/>
        </p:nvSpPr>
        <p:spPr>
          <a:xfrm>
            <a:off x="423333" y="2152330"/>
            <a:ext cx="1377172" cy="7020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ighlight>
                  <a:srgbClr val="532476"/>
                </a:highlight>
              </a:rPr>
              <a:t>RSI-58.72</a:t>
            </a:r>
          </a:p>
        </p:txBody>
      </p:sp>
      <p:sp>
        <p:nvSpPr>
          <p:cNvPr id="33" name="TextBox 32">
            <a:extLst>
              <a:ext uri="{FF2B5EF4-FFF2-40B4-BE49-F238E27FC236}">
                <a16:creationId xmlns:a16="http://schemas.microsoft.com/office/drawing/2014/main" id="{0E7BE3F7-E023-48A9-8F12-B6A7D16E7B98}"/>
              </a:ext>
            </a:extLst>
          </p:cNvPr>
          <p:cNvSpPr txBox="1"/>
          <p:nvPr/>
        </p:nvSpPr>
        <p:spPr>
          <a:xfrm>
            <a:off x="2222517" y="2114684"/>
            <a:ext cx="3451471" cy="646331"/>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RSI is indicating that HDFC stock is moving in an upward trend.</a:t>
            </a:r>
          </a:p>
        </p:txBody>
      </p:sp>
      <p:sp>
        <p:nvSpPr>
          <p:cNvPr id="34" name="Oval 33">
            <a:extLst>
              <a:ext uri="{FF2B5EF4-FFF2-40B4-BE49-F238E27FC236}">
                <a16:creationId xmlns:a16="http://schemas.microsoft.com/office/drawing/2014/main" id="{083291D5-4FF2-45F7-80B7-018449D4A298}"/>
              </a:ext>
            </a:extLst>
          </p:cNvPr>
          <p:cNvSpPr/>
          <p:nvPr/>
        </p:nvSpPr>
        <p:spPr>
          <a:xfrm>
            <a:off x="422167" y="3464936"/>
            <a:ext cx="1450585" cy="815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MACD - 18.97 </a:t>
            </a:r>
            <a:endParaRPr lang="en-US" dirty="0">
              <a:highlight>
                <a:srgbClr val="532476"/>
              </a:highlight>
            </a:endParaRPr>
          </a:p>
        </p:txBody>
      </p:sp>
      <p:sp>
        <p:nvSpPr>
          <p:cNvPr id="36" name="TextBox 35">
            <a:extLst>
              <a:ext uri="{FF2B5EF4-FFF2-40B4-BE49-F238E27FC236}">
                <a16:creationId xmlns:a16="http://schemas.microsoft.com/office/drawing/2014/main" id="{1B86321D-5129-4D96-ABB0-8A1688A56807}"/>
              </a:ext>
            </a:extLst>
          </p:cNvPr>
          <p:cNvSpPr txBox="1"/>
          <p:nvPr/>
        </p:nvSpPr>
        <p:spPr>
          <a:xfrm>
            <a:off x="2154085" y="3311764"/>
            <a:ext cx="3655371" cy="923330"/>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Moving Average Convergence Divergence is indicating that HDFC stock is showing an upward trend.</a:t>
            </a:r>
          </a:p>
        </p:txBody>
      </p:sp>
      <p:sp>
        <p:nvSpPr>
          <p:cNvPr id="37" name="Oval 36">
            <a:extLst>
              <a:ext uri="{FF2B5EF4-FFF2-40B4-BE49-F238E27FC236}">
                <a16:creationId xmlns:a16="http://schemas.microsoft.com/office/drawing/2014/main" id="{50FC21C8-AC74-42BA-830F-A4ED9AAC8D44}"/>
              </a:ext>
            </a:extLst>
          </p:cNvPr>
          <p:cNvSpPr/>
          <p:nvPr/>
        </p:nvSpPr>
        <p:spPr>
          <a:xfrm>
            <a:off x="422167" y="4901436"/>
            <a:ext cx="1590818" cy="7005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Stochastic89.62 </a:t>
            </a:r>
            <a:endParaRPr lang="en-US" dirty="0">
              <a:highlight>
                <a:srgbClr val="532476"/>
              </a:highlight>
            </a:endParaRPr>
          </a:p>
        </p:txBody>
      </p:sp>
      <p:sp>
        <p:nvSpPr>
          <p:cNvPr id="39" name="TextBox 38">
            <a:extLst>
              <a:ext uri="{FF2B5EF4-FFF2-40B4-BE49-F238E27FC236}">
                <a16:creationId xmlns:a16="http://schemas.microsoft.com/office/drawing/2014/main" id="{CCA16167-516E-44EC-B59A-1BBD1207EAA8}"/>
              </a:ext>
            </a:extLst>
          </p:cNvPr>
          <p:cNvSpPr txBox="1"/>
          <p:nvPr/>
        </p:nvSpPr>
        <p:spPr>
          <a:xfrm>
            <a:off x="2154085" y="4844081"/>
            <a:ext cx="3655371" cy="1200329"/>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Caution: HDFC stock is overbought and hence the investor should wait for some time so that the Stochastic indicator gives a lesser value.</a:t>
            </a:r>
          </a:p>
        </p:txBody>
      </p:sp>
      <p:sp>
        <p:nvSpPr>
          <p:cNvPr id="40" name="Oval 39">
            <a:extLst>
              <a:ext uri="{FF2B5EF4-FFF2-40B4-BE49-F238E27FC236}">
                <a16:creationId xmlns:a16="http://schemas.microsoft.com/office/drawing/2014/main" id="{A4DF6A54-F4BE-4241-8C53-DCE4E09A90FA}"/>
              </a:ext>
            </a:extLst>
          </p:cNvPr>
          <p:cNvSpPr/>
          <p:nvPr/>
        </p:nvSpPr>
        <p:spPr>
          <a:xfrm>
            <a:off x="6362216" y="2001871"/>
            <a:ext cx="1654105" cy="75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dirty="0">
                <a:effectLst/>
                <a:highlight>
                  <a:srgbClr val="532476"/>
                </a:highlight>
                <a:latin typeface="Times New Roman" panose="02020603050405020304" pitchFamily="18" charset="0"/>
                <a:ea typeface="Times New Roman" panose="02020603050405020304" pitchFamily="18" charset="0"/>
              </a:rPr>
              <a:t>ADX- 11.43 </a:t>
            </a:r>
            <a:endParaRPr lang="en-US" dirty="0">
              <a:highlight>
                <a:srgbClr val="532476"/>
              </a:highlight>
            </a:endParaRPr>
          </a:p>
        </p:txBody>
      </p:sp>
      <p:sp>
        <p:nvSpPr>
          <p:cNvPr id="42" name="TextBox 41">
            <a:extLst>
              <a:ext uri="{FF2B5EF4-FFF2-40B4-BE49-F238E27FC236}">
                <a16:creationId xmlns:a16="http://schemas.microsoft.com/office/drawing/2014/main" id="{56BB1D41-FD95-4A56-97D2-AB21D228655B}"/>
              </a:ext>
            </a:extLst>
          </p:cNvPr>
          <p:cNvSpPr txBox="1"/>
          <p:nvPr/>
        </p:nvSpPr>
        <p:spPr>
          <a:xfrm>
            <a:off x="8111219" y="2061961"/>
            <a:ext cx="3569703" cy="923330"/>
          </a:xfrm>
          <a:prstGeom prst="rect">
            <a:avLst/>
          </a:prstGeom>
          <a:solidFill>
            <a:schemeClr val="accent3">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 HDFC stock ADX is quite less meaning it will show a weak upward or downward trend.</a:t>
            </a:r>
          </a:p>
        </p:txBody>
      </p:sp>
    </p:spTree>
    <p:extLst>
      <p:ext uri="{BB962C8B-B14F-4D97-AF65-F5344CB8AC3E}">
        <p14:creationId xmlns:p14="http://schemas.microsoft.com/office/powerpoint/2010/main" val="861500206"/>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3830</TotalTime>
  <Words>4280</Words>
  <Application>Microsoft Office PowerPoint</Application>
  <PresentationFormat>Widescreen</PresentationFormat>
  <Paragraphs>614</Paragraphs>
  <Slides>40</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40</vt:i4>
      </vt:variant>
    </vt:vector>
  </HeadingPairs>
  <TitlesOfParts>
    <vt:vector size="48" baseType="lpstr">
      <vt:lpstr>Times New Roman</vt:lpstr>
      <vt:lpstr>Calibri</vt:lpstr>
      <vt:lpstr>arial</vt:lpstr>
      <vt:lpstr>arial</vt:lpstr>
      <vt:lpstr>Calibri Light</vt:lpstr>
      <vt:lpstr>Roboto Slab</vt:lpstr>
      <vt:lpstr>Office Theme</vt:lpstr>
      <vt:lpstr>1_Office Theme</vt:lpstr>
      <vt:lpstr>Directional Analytics for Day Trading in Stock Market   </vt:lpstr>
      <vt:lpstr>Agenda</vt:lpstr>
      <vt:lpstr>Introduction </vt:lpstr>
      <vt:lpstr>Literature Review </vt:lpstr>
      <vt:lpstr>Literature Review </vt:lpstr>
      <vt:lpstr>Problem Statement</vt:lpstr>
      <vt:lpstr>Project Objectives  </vt:lpstr>
      <vt:lpstr>Project Methodology</vt:lpstr>
      <vt:lpstr>Business Understanding</vt:lpstr>
      <vt:lpstr>Business Understanding</vt:lpstr>
      <vt:lpstr>Business Understanding</vt:lpstr>
      <vt:lpstr>Business Understanding</vt:lpstr>
      <vt:lpstr>Business Understanding</vt:lpstr>
      <vt:lpstr>Business Understanding</vt:lpstr>
      <vt:lpstr>Data Understanding </vt:lpstr>
      <vt:lpstr>Data Understanding </vt:lpstr>
      <vt:lpstr>Data Understanding </vt:lpstr>
      <vt:lpstr>Data Preparation</vt:lpstr>
      <vt:lpstr>Descriptive Analytics </vt:lpstr>
      <vt:lpstr>Descriptive Analytics </vt:lpstr>
      <vt:lpstr>Modeling </vt:lpstr>
      <vt:lpstr>Modeling </vt:lpstr>
      <vt:lpstr>Model Evaluation </vt:lpstr>
      <vt:lpstr>Model Evaluation </vt:lpstr>
      <vt:lpstr>Model Evaluation </vt:lpstr>
      <vt:lpstr>Model Evaluation </vt:lpstr>
      <vt:lpstr>Model Evaluation </vt:lpstr>
      <vt:lpstr>Model Evaluation </vt:lpstr>
      <vt:lpstr>Model Evaluation </vt:lpstr>
      <vt:lpstr>Model Deployment </vt:lpstr>
      <vt:lpstr>Results and Insights</vt:lpstr>
      <vt:lpstr>Results and Insights</vt:lpstr>
      <vt:lpstr>Results and Insights</vt:lpstr>
      <vt:lpstr>Conclusion and Future Work</vt:lpstr>
      <vt:lpstr>References</vt:lpstr>
      <vt:lpstr>References</vt:lpstr>
      <vt:lpstr>References</vt:lpstr>
      <vt:lpstr>Annexure </vt:lpstr>
      <vt:lpstr>Annexure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414</cp:revision>
  <dcterms:created xsi:type="dcterms:W3CDTF">2020-01-23T06:03:51Z</dcterms:created>
  <dcterms:modified xsi:type="dcterms:W3CDTF">2022-09-23T04:23:41Z</dcterms:modified>
</cp:coreProperties>
</file>